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487" r:id="rId4"/>
    <p:sldId id="488" r:id="rId5"/>
    <p:sldId id="489" r:id="rId6"/>
    <p:sldId id="267" r:id="rId7"/>
    <p:sldId id="490" r:id="rId8"/>
    <p:sldId id="491" r:id="rId9"/>
    <p:sldId id="492" r:id="rId10"/>
    <p:sldId id="259" r:id="rId11"/>
    <p:sldId id="493" r:id="rId12"/>
    <p:sldId id="494" r:id="rId13"/>
    <p:sldId id="271" r:id="rId14"/>
    <p:sldId id="457" r:id="rId15"/>
    <p:sldId id="269" r:id="rId16"/>
    <p:sldId id="501" r:id="rId17"/>
    <p:sldId id="502" r:id="rId18"/>
    <p:sldId id="496" r:id="rId19"/>
    <p:sldId id="497" r:id="rId20"/>
    <p:sldId id="498" r:id="rId21"/>
    <p:sldId id="499" r:id="rId22"/>
    <p:sldId id="261" r:id="rId23"/>
    <p:sldId id="262" r:id="rId24"/>
    <p:sldId id="265" r:id="rId25"/>
    <p:sldId id="495" r:id="rId26"/>
    <p:sldId id="51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50"/>
    <p:restoredTop sz="94632"/>
  </p:normalViewPr>
  <p:slideViewPr>
    <p:cSldViewPr snapToGrid="0">
      <p:cViewPr varScale="1">
        <p:scale>
          <a:sx n="85" d="100"/>
          <a:sy n="85" d="100"/>
        </p:scale>
        <p:origin x="13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hdphoto1.wdp>
</file>

<file path=ppt/media/image1.png>
</file>

<file path=ppt/media/image10.jpeg>
</file>

<file path=ppt/media/image11.jpeg>
</file>

<file path=ppt/media/image12.jpeg>
</file>

<file path=ppt/media/image13.jpeg>
</file>

<file path=ppt/media/image14.jpeg>
</file>

<file path=ppt/media/image15.jpeg>
</file>

<file path=ppt/media/image19.png>
</file>

<file path=ppt/media/image2.jpeg>
</file>

<file path=ppt/media/image20.jpeg>
</file>

<file path=ppt/media/image21.png>
</file>

<file path=ppt/media/image22.png>
</file>

<file path=ppt/media/image23.jpeg>
</file>

<file path=ppt/media/image24.jpeg>
</file>

<file path=ppt/media/image25.jpeg>
</file>

<file path=ppt/media/image26.png>
</file>

<file path=ppt/media/image27.jpeg>
</file>

<file path=ppt/media/image28.png>
</file>

<file path=ppt/media/image29.png>
</file>

<file path=ppt/media/image3.jpeg>
</file>

<file path=ppt/media/image4.jpeg>
</file>

<file path=ppt/media/image5.jpeg>
</file>

<file path=ppt/media/image6.jpeg>
</file>

<file path=ppt/media/image7.jpe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CB068-C128-C158-07E6-61FB9273BD1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1D104A1-BD48-A0DB-7D1F-2205387C4E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63D5A84-BD95-6F17-3369-980FE698FDFB}"/>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5" name="Footer Placeholder 4">
            <a:extLst>
              <a:ext uri="{FF2B5EF4-FFF2-40B4-BE49-F238E27FC236}">
                <a16:creationId xmlns:a16="http://schemas.microsoft.com/office/drawing/2014/main" id="{50D707FD-FF0F-C2F0-4A5D-51933F74BD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F1C141-1B42-2701-1FB7-85E2588F5021}"/>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2107640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AA4C7-F0A0-414A-004B-FCC987232C9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126D675-A1BE-D0A9-4C56-F60B7EC7404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F9977C1-D7C2-8B2E-2735-943D148598D0}"/>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5" name="Footer Placeholder 4">
            <a:extLst>
              <a:ext uri="{FF2B5EF4-FFF2-40B4-BE49-F238E27FC236}">
                <a16:creationId xmlns:a16="http://schemas.microsoft.com/office/drawing/2014/main" id="{715DE7EF-A667-7137-9687-AEAA7A980F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70FB43-4F90-8376-DA1D-EA22C1EC018C}"/>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586756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312738-BFE5-4F38-0537-B35E83D5435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83DF6BF-E3CC-ADC8-9F89-C03106B3A5C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52F9004-C755-CB38-7364-F71D02C6F4C8}"/>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5" name="Footer Placeholder 4">
            <a:extLst>
              <a:ext uri="{FF2B5EF4-FFF2-40B4-BE49-F238E27FC236}">
                <a16:creationId xmlns:a16="http://schemas.microsoft.com/office/drawing/2014/main" id="{79750777-B7B0-8611-331E-F8BE2268ED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819B66-B634-0D5A-ED19-E1B617F642DD}"/>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1207740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4BD76-8608-76E3-6D2C-E9CD27AC1EC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4CEEBD5-1A0B-5FE0-2BAF-23FC2CAC8A8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39FE971-EEBB-60DA-2343-CC35A9C14B22}"/>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5" name="Footer Placeholder 4">
            <a:extLst>
              <a:ext uri="{FF2B5EF4-FFF2-40B4-BE49-F238E27FC236}">
                <a16:creationId xmlns:a16="http://schemas.microsoft.com/office/drawing/2014/main" id="{ED9197FF-9630-9422-7CC6-A517CBE092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1E4621-FFCA-2BF8-E35E-E82A0F81220C}"/>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752578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4F86B-3E33-58EA-9956-4544E05A0E6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2EEB38F-2681-640F-6344-B3BAEFCDEB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4FC9796-429F-3BF0-9D77-18AB741EC654}"/>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5" name="Footer Placeholder 4">
            <a:extLst>
              <a:ext uri="{FF2B5EF4-FFF2-40B4-BE49-F238E27FC236}">
                <a16:creationId xmlns:a16="http://schemas.microsoft.com/office/drawing/2014/main" id="{C40DEFC7-DE6A-63AD-11B3-F0203470B7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3D070A-C5D4-1A60-5920-7035D4C3E01E}"/>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3993370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6D82F-A792-6CA4-B675-5B451145FE4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CF2FE28-ACDC-323F-5381-25811F68E80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4ACFB05-C167-8BF4-681C-2B466FD6549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F4B6ACB-12E8-0759-F73E-ABD3ABB9BCFE}"/>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6" name="Footer Placeholder 5">
            <a:extLst>
              <a:ext uri="{FF2B5EF4-FFF2-40B4-BE49-F238E27FC236}">
                <a16:creationId xmlns:a16="http://schemas.microsoft.com/office/drawing/2014/main" id="{47C4510C-7654-7205-27CA-1AAE176B69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F304B4-28A0-02A3-5622-F61199A56FAA}"/>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2105219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57D2B-8FA2-AB59-5D9C-F10B4AA07B6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7B2481E-D4BB-D372-C2E1-F1D3D130A7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E881213-0188-9B07-4E93-50A63F0072B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A218917-07F9-17CA-59D2-B0918B37ED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5D6C42D-1E45-55B2-32EB-9C173E8D652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34B7148-87D7-AAB8-0679-ED1471EE14AC}"/>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8" name="Footer Placeholder 7">
            <a:extLst>
              <a:ext uri="{FF2B5EF4-FFF2-40B4-BE49-F238E27FC236}">
                <a16:creationId xmlns:a16="http://schemas.microsoft.com/office/drawing/2014/main" id="{DECC728F-FB2F-DBE4-F953-179D00A831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290CCAC-C94A-BC54-C325-9765AD372844}"/>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2846624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D2EC6-34C5-85A8-0916-721998F6AFA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C04AA83-7414-040C-2D48-CB11EC23CFC1}"/>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4" name="Footer Placeholder 3">
            <a:extLst>
              <a:ext uri="{FF2B5EF4-FFF2-40B4-BE49-F238E27FC236}">
                <a16:creationId xmlns:a16="http://schemas.microsoft.com/office/drawing/2014/main" id="{DE9CC73A-A670-CFF8-2E3E-3B7A53A210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B5F740-D08C-5FCB-881F-3E1EE2A2B197}"/>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3127569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D505C3-3530-BCD8-7F8A-A064F75A13CB}"/>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3" name="Footer Placeholder 2">
            <a:extLst>
              <a:ext uri="{FF2B5EF4-FFF2-40B4-BE49-F238E27FC236}">
                <a16:creationId xmlns:a16="http://schemas.microsoft.com/office/drawing/2014/main" id="{3DA646F7-182D-E598-E88D-742C0B4974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6DAD9D-E690-2D66-F77F-88C7DFCB6FA3}"/>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1499355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47C5D-A631-FBDB-00DF-C3820E2FF42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D1E5B73A-2FC2-B3A1-2C34-11F383B750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99AA3EB2-F8B2-C247-FF42-2BA21FF66C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9530246-9A42-77D4-D5F8-C407E39F1B8D}"/>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6" name="Footer Placeholder 5">
            <a:extLst>
              <a:ext uri="{FF2B5EF4-FFF2-40B4-BE49-F238E27FC236}">
                <a16:creationId xmlns:a16="http://schemas.microsoft.com/office/drawing/2014/main" id="{E9524591-FC09-3BC6-FC93-64FC953E33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D5B7BE-0D87-7CCC-87AB-6BEBAC513B77}"/>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3401319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E801B-63B9-F475-5CCB-6155D38C670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74E73E4-E838-BFCC-0179-415B5AE0FD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96CEAD-6A00-1F85-76A7-066B8E84FA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63F70A3-2727-B6BC-F7B4-0EEEBD99DC24}"/>
              </a:ext>
            </a:extLst>
          </p:cNvPr>
          <p:cNvSpPr>
            <a:spLocks noGrp="1"/>
          </p:cNvSpPr>
          <p:nvPr>
            <p:ph type="dt" sz="half" idx="10"/>
          </p:nvPr>
        </p:nvSpPr>
        <p:spPr/>
        <p:txBody>
          <a:bodyPr/>
          <a:lstStyle/>
          <a:p>
            <a:fld id="{F3CB771E-401C-3F4C-A8C4-7DE82C094613}" type="datetimeFigureOut">
              <a:rPr lang="en-US" smtClean="0"/>
              <a:t>8/4/23</a:t>
            </a:fld>
            <a:endParaRPr lang="en-US"/>
          </a:p>
        </p:txBody>
      </p:sp>
      <p:sp>
        <p:nvSpPr>
          <p:cNvPr id="6" name="Footer Placeholder 5">
            <a:extLst>
              <a:ext uri="{FF2B5EF4-FFF2-40B4-BE49-F238E27FC236}">
                <a16:creationId xmlns:a16="http://schemas.microsoft.com/office/drawing/2014/main" id="{D685E360-AF2B-4EAF-D9FB-5A3BF4DEF7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7C3C30-91A8-AB31-D257-33B6F32C8FA2}"/>
              </a:ext>
            </a:extLst>
          </p:cNvPr>
          <p:cNvSpPr>
            <a:spLocks noGrp="1"/>
          </p:cNvSpPr>
          <p:nvPr>
            <p:ph type="sldNum" sz="quarter" idx="12"/>
          </p:nvPr>
        </p:nvSpPr>
        <p:spPr/>
        <p:txBody>
          <a:bodyPr/>
          <a:lstStyle/>
          <a:p>
            <a:fld id="{7207CCDB-DF3C-0441-8098-5EAF8F328521}" type="slidenum">
              <a:rPr lang="en-US" smtClean="0"/>
              <a:t>‹#›</a:t>
            </a:fld>
            <a:endParaRPr lang="en-US"/>
          </a:p>
        </p:txBody>
      </p:sp>
    </p:spTree>
    <p:extLst>
      <p:ext uri="{BB962C8B-B14F-4D97-AF65-F5344CB8AC3E}">
        <p14:creationId xmlns:p14="http://schemas.microsoft.com/office/powerpoint/2010/main" val="3865444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DB2392-0AE1-362A-A55B-C04446BA2A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858C90B-5321-E0D2-1DE1-1090481FD0C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9795B8F-DF2F-44BB-01C7-11D9337E02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CB771E-401C-3F4C-A8C4-7DE82C094613}" type="datetimeFigureOut">
              <a:rPr lang="en-US" smtClean="0"/>
              <a:t>8/4/23</a:t>
            </a:fld>
            <a:endParaRPr lang="en-US"/>
          </a:p>
        </p:txBody>
      </p:sp>
      <p:sp>
        <p:nvSpPr>
          <p:cNvPr id="5" name="Footer Placeholder 4">
            <a:extLst>
              <a:ext uri="{FF2B5EF4-FFF2-40B4-BE49-F238E27FC236}">
                <a16:creationId xmlns:a16="http://schemas.microsoft.com/office/drawing/2014/main" id="{836101A1-5628-3F17-07E0-6449957F45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2F6EECA-52E5-7FCD-D971-15ABF1292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07CCDB-DF3C-0441-8098-5EAF8F328521}" type="slidenum">
              <a:rPr lang="en-US" smtClean="0"/>
              <a:t>‹#›</a:t>
            </a:fld>
            <a:endParaRPr lang="en-US"/>
          </a:p>
        </p:txBody>
      </p:sp>
    </p:spTree>
    <p:extLst>
      <p:ext uri="{BB962C8B-B14F-4D97-AF65-F5344CB8AC3E}">
        <p14:creationId xmlns:p14="http://schemas.microsoft.com/office/powerpoint/2010/main" val="23049651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bionumbers.hms.harvard.edu/bionumber.aspx?&amp;id=110754" TargetMode="Externa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bionumbers.hms.harvard.edu/search.aspx" TargetMode="External"/><Relationship Id="rId2" Type="http://schemas.openxmlformats.org/officeDocument/2006/relationships/hyperlink" Target="http://book.bionumbers.org/"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bionumbers.hms.harvard.edu/redirect.aspx?pbmid=16591435&amp;hlid=" TargetMode="External"/><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9.png"/><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microbewiki.kenyon.edu/index.php/Mycoplasma_mycoides" TargetMode="External"/><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hyperlink" Target="http://microbewiki.kenyon.edu/index.php/Mycoplasma_capricolu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6D913-21FD-EDC3-DBBB-677EA6CEFDCC}"/>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95AA8923-8E78-C800-DBDA-9F7AB41188B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063023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93553" y="112426"/>
            <a:ext cx="4629150" cy="1143000"/>
          </a:xfrm>
        </p:spPr>
        <p:txBody>
          <a:bodyPr>
            <a:normAutofit fontScale="90000"/>
          </a:bodyPr>
          <a:lstStyle/>
          <a:p>
            <a:r>
              <a:rPr lang="en-IN" dirty="0"/>
              <a:t>Take a macromolecule</a:t>
            </a:r>
          </a:p>
        </p:txBody>
      </p:sp>
      <p:pic>
        <p:nvPicPr>
          <p:cNvPr id="4" name="Picture 2" descr="figure_01_05"/>
          <p:cNvPicPr>
            <a:picLocks noChangeAspect="1" noChangeArrowheads="1"/>
          </p:cNvPicPr>
          <p:nvPr/>
        </p:nvPicPr>
        <p:blipFill>
          <a:blip r:embed="rId2" cstate="print"/>
          <a:srcRect/>
          <a:stretch>
            <a:fillRect/>
          </a:stretch>
        </p:blipFill>
        <p:spPr bwMode="auto">
          <a:xfrm>
            <a:off x="178190" y="836712"/>
            <a:ext cx="4206651" cy="3294366"/>
          </a:xfrm>
          <a:prstGeom prst="rect">
            <a:avLst/>
          </a:prstGeom>
          <a:noFill/>
          <a:ln w="9525">
            <a:noFill/>
            <a:miter lim="800000"/>
            <a:headEnd/>
            <a:tailEnd/>
          </a:ln>
          <a:effectLst/>
        </p:spPr>
      </p:pic>
      <p:pic>
        <p:nvPicPr>
          <p:cNvPr id="5" name="Picture 2" descr="figure_01_06"/>
          <p:cNvPicPr>
            <a:picLocks noChangeAspect="1" noChangeArrowheads="1"/>
          </p:cNvPicPr>
          <p:nvPr/>
        </p:nvPicPr>
        <p:blipFill>
          <a:blip r:embed="rId3"/>
          <a:srcRect/>
          <a:stretch>
            <a:fillRect/>
          </a:stretch>
        </p:blipFill>
        <p:spPr bwMode="auto">
          <a:xfrm>
            <a:off x="9024082" y="470131"/>
            <a:ext cx="2813139" cy="3660947"/>
          </a:xfrm>
          <a:prstGeom prst="rect">
            <a:avLst/>
          </a:prstGeom>
          <a:noFill/>
          <a:ln w="9525">
            <a:noFill/>
            <a:miter lim="800000"/>
            <a:headEnd/>
            <a:tailEnd/>
          </a:ln>
          <a:effectLst/>
        </p:spPr>
      </p:pic>
      <p:pic>
        <p:nvPicPr>
          <p:cNvPr id="7" name="Picture 2" descr="figure_01_07"/>
          <p:cNvPicPr>
            <a:picLocks noChangeAspect="1" noChangeArrowheads="1"/>
          </p:cNvPicPr>
          <p:nvPr/>
        </p:nvPicPr>
        <p:blipFill>
          <a:blip r:embed="rId4" cstate="print"/>
          <a:srcRect/>
          <a:stretch>
            <a:fillRect/>
          </a:stretch>
        </p:blipFill>
        <p:spPr bwMode="auto">
          <a:xfrm>
            <a:off x="5098927" y="3158970"/>
            <a:ext cx="3618402" cy="3480983"/>
          </a:xfrm>
          <a:prstGeom prst="rect">
            <a:avLst/>
          </a:prstGeom>
          <a:noFill/>
          <a:ln w="9525">
            <a:noFill/>
            <a:miter lim="800000"/>
            <a:headEnd/>
            <a:tailEnd/>
          </a:ln>
          <a:effectLst/>
        </p:spPr>
      </p:pic>
      <p:sp>
        <p:nvSpPr>
          <p:cNvPr id="3" name="Title 1">
            <a:extLst>
              <a:ext uri="{FF2B5EF4-FFF2-40B4-BE49-F238E27FC236}">
                <a16:creationId xmlns:a16="http://schemas.microsoft.com/office/drawing/2014/main" id="{EE806983-1DC9-E345-A149-4566455F08DD}"/>
              </a:ext>
            </a:extLst>
          </p:cNvPr>
          <p:cNvSpPr txBox="1">
            <a:spLocks/>
          </p:cNvSpPr>
          <p:nvPr/>
        </p:nvSpPr>
        <p:spPr>
          <a:xfrm>
            <a:off x="4394932" y="2040721"/>
            <a:ext cx="4629150" cy="1143000"/>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3300" dirty="0"/>
              <a:t>..or a patch of membrane</a:t>
            </a:r>
          </a:p>
        </p:txBody>
      </p:sp>
      <p:sp>
        <p:nvSpPr>
          <p:cNvPr id="6" name="Date Placeholder 5">
            <a:extLst>
              <a:ext uri="{FF2B5EF4-FFF2-40B4-BE49-F238E27FC236}">
                <a16:creationId xmlns:a16="http://schemas.microsoft.com/office/drawing/2014/main" id="{B254FC76-CD69-1D9C-48C6-2174C7DA5793}"/>
              </a:ext>
            </a:extLst>
          </p:cNvPr>
          <p:cNvSpPr>
            <a:spLocks noGrp="1"/>
          </p:cNvSpPr>
          <p:nvPr>
            <p:ph type="dt" sz="half" idx="10"/>
          </p:nvPr>
        </p:nvSpPr>
        <p:spPr/>
        <p:txBody>
          <a:bodyPr/>
          <a:lstStyle/>
          <a:p>
            <a:fld id="{D6E9FD73-E7FF-6045-994C-2A9F89ACAF62}" type="datetime1">
              <a:rPr lang="en-IN" smtClean="0"/>
              <a:t>04/08/23</a:t>
            </a:fld>
            <a:endParaRPr lang="en-US"/>
          </a:p>
        </p:txBody>
      </p:sp>
      <p:sp>
        <p:nvSpPr>
          <p:cNvPr id="8" name="Footer Placeholder 7">
            <a:extLst>
              <a:ext uri="{FF2B5EF4-FFF2-40B4-BE49-F238E27FC236}">
                <a16:creationId xmlns:a16="http://schemas.microsoft.com/office/drawing/2014/main" id="{CFB213E9-EC13-1E9C-CD60-C43E999195B9}"/>
              </a:ext>
            </a:extLst>
          </p:cNvPr>
          <p:cNvSpPr>
            <a:spLocks noGrp="1"/>
          </p:cNvSpPr>
          <p:nvPr>
            <p:ph type="ftr" sz="quarter" idx="11"/>
          </p:nvPr>
        </p:nvSpPr>
        <p:spPr/>
        <p:txBody>
          <a:bodyPr/>
          <a:lstStyle/>
          <a:p>
            <a:r>
              <a:rPr lang="en-US"/>
              <a:t>BS_Biophy 2ndyr_2023</a:t>
            </a:r>
          </a:p>
        </p:txBody>
      </p:sp>
      <p:sp>
        <p:nvSpPr>
          <p:cNvPr id="9" name="Slide Number Placeholder 8">
            <a:extLst>
              <a:ext uri="{FF2B5EF4-FFF2-40B4-BE49-F238E27FC236}">
                <a16:creationId xmlns:a16="http://schemas.microsoft.com/office/drawing/2014/main" id="{0B1327A1-28ED-B0C9-5379-B3132F95961D}"/>
              </a:ext>
            </a:extLst>
          </p:cNvPr>
          <p:cNvSpPr>
            <a:spLocks noGrp="1"/>
          </p:cNvSpPr>
          <p:nvPr>
            <p:ph type="sldNum" sz="quarter" idx="12"/>
          </p:nvPr>
        </p:nvSpPr>
        <p:spPr/>
        <p:txBody>
          <a:bodyPr/>
          <a:lstStyle/>
          <a:p>
            <a:fld id="{9D8DF499-6D05-E04A-BB91-50383DFB9C1E}" type="slidenum">
              <a:rPr lang="en-US" smtClean="0"/>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06" y="0"/>
            <a:ext cx="4629150" cy="1143000"/>
          </a:xfrm>
        </p:spPr>
        <p:txBody>
          <a:bodyPr/>
          <a:lstStyle/>
          <a:p>
            <a:r>
              <a:rPr lang="en-IN" dirty="0"/>
              <a:t>Take a cell</a:t>
            </a:r>
          </a:p>
        </p:txBody>
      </p:sp>
      <p:pic>
        <p:nvPicPr>
          <p:cNvPr id="4" name="Picture 2" descr="figure_01_08"/>
          <p:cNvPicPr>
            <a:picLocks noChangeAspect="1" noChangeArrowheads="1"/>
          </p:cNvPicPr>
          <p:nvPr/>
        </p:nvPicPr>
        <p:blipFill>
          <a:blip r:embed="rId2" cstate="print"/>
          <a:srcRect/>
          <a:stretch>
            <a:fillRect/>
          </a:stretch>
        </p:blipFill>
        <p:spPr bwMode="auto">
          <a:xfrm>
            <a:off x="479376" y="1062027"/>
            <a:ext cx="5847260" cy="3609111"/>
          </a:xfrm>
          <a:prstGeom prst="rect">
            <a:avLst/>
          </a:prstGeom>
          <a:noFill/>
          <a:ln w="9525">
            <a:noFill/>
            <a:miter lim="800000"/>
            <a:headEnd/>
            <a:tailEnd/>
          </a:ln>
          <a:effectLst/>
        </p:spPr>
      </p:pic>
      <p:pic>
        <p:nvPicPr>
          <p:cNvPr id="5" name="Picture 2" descr="figure_01_09"/>
          <p:cNvPicPr>
            <a:picLocks noChangeAspect="1" noChangeArrowheads="1"/>
          </p:cNvPicPr>
          <p:nvPr/>
        </p:nvPicPr>
        <p:blipFill>
          <a:blip r:embed="rId3" cstate="print"/>
          <a:srcRect/>
          <a:stretch>
            <a:fillRect/>
          </a:stretch>
        </p:blipFill>
        <p:spPr bwMode="auto">
          <a:xfrm>
            <a:off x="7527546" y="0"/>
            <a:ext cx="4294704" cy="5941208"/>
          </a:xfrm>
          <a:prstGeom prst="rect">
            <a:avLst/>
          </a:prstGeom>
          <a:noFill/>
          <a:ln w="9525">
            <a:noFill/>
            <a:miter lim="800000"/>
            <a:headEnd/>
            <a:tailEnd/>
          </a:ln>
          <a:effectLst/>
        </p:spPr>
      </p:pic>
      <p:sp>
        <p:nvSpPr>
          <p:cNvPr id="6" name="Title 1"/>
          <p:cNvSpPr txBox="1">
            <a:spLocks/>
          </p:cNvSpPr>
          <p:nvPr/>
        </p:nvSpPr>
        <p:spPr>
          <a:xfrm>
            <a:off x="8526270" y="5751258"/>
            <a:ext cx="4629150" cy="1143000"/>
          </a:xfrm>
          <a:prstGeom prst="rect">
            <a:avLst/>
          </a:prstGeom>
        </p:spPr>
        <p:txBody>
          <a:bodyPr vert="horz" lIns="68580" tIns="34290" rIns="68580" bIns="34290" rtlCol="0" anchor="ctr">
            <a:normAutofit/>
          </a:bodyPr>
          <a:lstStyle/>
          <a:p>
            <a:pPr algn="ctr">
              <a:spcBef>
                <a:spcPct val="0"/>
              </a:spcBef>
              <a:defRPr/>
            </a:pPr>
            <a:r>
              <a:rPr lang="en-IN" sz="2700" dirty="0">
                <a:latin typeface="+mj-lt"/>
                <a:ea typeface="+mj-ea"/>
                <a:cs typeface="+mj-cs"/>
              </a:rPr>
              <a:t>Solution</a:t>
            </a:r>
          </a:p>
        </p:txBody>
      </p:sp>
      <p:sp>
        <p:nvSpPr>
          <p:cNvPr id="3" name="Date Placeholder 2">
            <a:extLst>
              <a:ext uri="{FF2B5EF4-FFF2-40B4-BE49-F238E27FC236}">
                <a16:creationId xmlns:a16="http://schemas.microsoft.com/office/drawing/2014/main" id="{189F86E4-F2D7-BCB6-8C0A-89061C30234B}"/>
              </a:ext>
            </a:extLst>
          </p:cNvPr>
          <p:cNvSpPr>
            <a:spLocks noGrp="1"/>
          </p:cNvSpPr>
          <p:nvPr>
            <p:ph type="dt" sz="half" idx="10"/>
          </p:nvPr>
        </p:nvSpPr>
        <p:spPr/>
        <p:txBody>
          <a:bodyPr/>
          <a:lstStyle/>
          <a:p>
            <a:fld id="{72F10EB6-BDDC-2F4F-AB32-B920D2B843C9}" type="datetime1">
              <a:rPr lang="en-IN" smtClean="0"/>
              <a:t>04/08/23</a:t>
            </a:fld>
            <a:endParaRPr lang="en-US"/>
          </a:p>
        </p:txBody>
      </p:sp>
      <p:sp>
        <p:nvSpPr>
          <p:cNvPr id="7" name="Footer Placeholder 6">
            <a:extLst>
              <a:ext uri="{FF2B5EF4-FFF2-40B4-BE49-F238E27FC236}">
                <a16:creationId xmlns:a16="http://schemas.microsoft.com/office/drawing/2014/main" id="{63AB74EF-5680-D050-96CD-20C07A01D890}"/>
              </a:ext>
            </a:extLst>
          </p:cNvPr>
          <p:cNvSpPr>
            <a:spLocks noGrp="1"/>
          </p:cNvSpPr>
          <p:nvPr>
            <p:ph type="ftr" sz="quarter" idx="11"/>
          </p:nvPr>
        </p:nvSpPr>
        <p:spPr/>
        <p:txBody>
          <a:bodyPr/>
          <a:lstStyle/>
          <a:p>
            <a:r>
              <a:rPr lang="en-US"/>
              <a:t>BS_Biophy 2ndyr_2023</a:t>
            </a:r>
          </a:p>
        </p:txBody>
      </p:sp>
      <p:sp>
        <p:nvSpPr>
          <p:cNvPr id="8" name="Slide Number Placeholder 7">
            <a:extLst>
              <a:ext uri="{FF2B5EF4-FFF2-40B4-BE49-F238E27FC236}">
                <a16:creationId xmlns:a16="http://schemas.microsoft.com/office/drawing/2014/main" id="{54BCE88C-62C3-E402-E284-464B262FB5AA}"/>
              </a:ext>
            </a:extLst>
          </p:cNvPr>
          <p:cNvSpPr>
            <a:spLocks noGrp="1"/>
          </p:cNvSpPr>
          <p:nvPr>
            <p:ph type="sldNum" sz="quarter" idx="12"/>
          </p:nvPr>
        </p:nvSpPr>
        <p:spPr/>
        <p:txBody>
          <a:bodyPr/>
          <a:lstStyle/>
          <a:p>
            <a:fld id="{9D8DF499-6D05-E04A-BB91-50383DFB9C1E}" type="slidenum">
              <a:rPr lang="en-US" smtClean="0"/>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8695"/>
            <a:ext cx="10972800" cy="1143000"/>
          </a:xfrm>
        </p:spPr>
        <p:txBody>
          <a:bodyPr/>
          <a:lstStyle/>
          <a:p>
            <a:r>
              <a:rPr lang="en-IN" dirty="0"/>
              <a:t>The Spring in biology</a:t>
            </a:r>
          </a:p>
        </p:txBody>
      </p:sp>
      <p:pic>
        <p:nvPicPr>
          <p:cNvPr id="4" name="Picture 2" descr="figure_01_12"/>
          <p:cNvPicPr>
            <a:picLocks noChangeAspect="1" noChangeArrowheads="1"/>
          </p:cNvPicPr>
          <p:nvPr/>
        </p:nvPicPr>
        <p:blipFill>
          <a:blip r:embed="rId2"/>
          <a:srcRect/>
          <a:stretch>
            <a:fillRect/>
          </a:stretch>
        </p:blipFill>
        <p:spPr bwMode="auto">
          <a:xfrm>
            <a:off x="2528255" y="846138"/>
            <a:ext cx="7135491" cy="6004623"/>
          </a:xfrm>
          <a:prstGeom prst="rect">
            <a:avLst/>
          </a:prstGeom>
          <a:noFill/>
          <a:ln w="9525">
            <a:noFill/>
            <a:miter lim="800000"/>
            <a:headEnd/>
            <a:tailEnd/>
          </a:ln>
          <a:effectLst/>
        </p:spPr>
      </p:pic>
      <p:sp>
        <p:nvSpPr>
          <p:cNvPr id="3" name="Date Placeholder 2">
            <a:extLst>
              <a:ext uri="{FF2B5EF4-FFF2-40B4-BE49-F238E27FC236}">
                <a16:creationId xmlns:a16="http://schemas.microsoft.com/office/drawing/2014/main" id="{F9A3A701-FC80-7F77-97DA-7ADFD9B46A8C}"/>
              </a:ext>
            </a:extLst>
          </p:cNvPr>
          <p:cNvSpPr>
            <a:spLocks noGrp="1"/>
          </p:cNvSpPr>
          <p:nvPr>
            <p:ph type="dt" sz="half" idx="10"/>
          </p:nvPr>
        </p:nvSpPr>
        <p:spPr/>
        <p:txBody>
          <a:bodyPr/>
          <a:lstStyle/>
          <a:p>
            <a:fld id="{3A95333F-CBE2-1344-B76E-47D958135EA3}" type="datetime1">
              <a:rPr lang="en-IN" smtClean="0"/>
              <a:t>04/08/23</a:t>
            </a:fld>
            <a:endParaRPr lang="en-US"/>
          </a:p>
        </p:txBody>
      </p:sp>
      <p:sp>
        <p:nvSpPr>
          <p:cNvPr id="5" name="Footer Placeholder 4">
            <a:extLst>
              <a:ext uri="{FF2B5EF4-FFF2-40B4-BE49-F238E27FC236}">
                <a16:creationId xmlns:a16="http://schemas.microsoft.com/office/drawing/2014/main" id="{D1E7EF79-61B6-1CBF-EE8A-3C27D60A36F4}"/>
              </a:ext>
            </a:extLst>
          </p:cNvPr>
          <p:cNvSpPr>
            <a:spLocks noGrp="1"/>
          </p:cNvSpPr>
          <p:nvPr>
            <p:ph type="ftr" sz="quarter" idx="11"/>
          </p:nvPr>
        </p:nvSpPr>
        <p:spPr/>
        <p:txBody>
          <a:bodyPr/>
          <a:lstStyle/>
          <a:p>
            <a:r>
              <a:rPr lang="en-US"/>
              <a:t>BS_Biophy 2ndyr_2023</a:t>
            </a:r>
          </a:p>
        </p:txBody>
      </p:sp>
      <p:sp>
        <p:nvSpPr>
          <p:cNvPr id="6" name="Slide Number Placeholder 5">
            <a:extLst>
              <a:ext uri="{FF2B5EF4-FFF2-40B4-BE49-F238E27FC236}">
                <a16:creationId xmlns:a16="http://schemas.microsoft.com/office/drawing/2014/main" id="{0DA3A18B-47B9-05B4-49C8-BFCF90243030}"/>
              </a:ext>
            </a:extLst>
          </p:cNvPr>
          <p:cNvSpPr>
            <a:spLocks noGrp="1"/>
          </p:cNvSpPr>
          <p:nvPr>
            <p:ph type="sldNum" sz="quarter" idx="12"/>
          </p:nvPr>
        </p:nvSpPr>
        <p:spPr/>
        <p:txBody>
          <a:bodyPr/>
          <a:lstStyle/>
          <a:p>
            <a:fld id="{9D8DF499-6D05-E04A-BB91-50383DFB9C1E}" type="slidenum">
              <a:rPr lang="en-US" smtClean="0"/>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1143000"/>
          </a:xfrm>
        </p:spPr>
        <p:txBody>
          <a:bodyPr/>
          <a:lstStyle/>
          <a:p>
            <a:r>
              <a:rPr lang="en-IN" dirty="0"/>
              <a:t>The role of estimates</a:t>
            </a:r>
          </a:p>
        </p:txBody>
      </p:sp>
      <p:pic>
        <p:nvPicPr>
          <p:cNvPr id="4" name="Picture 2" descr="figure_01_14"/>
          <p:cNvPicPr>
            <a:picLocks noChangeAspect="1" noChangeArrowheads="1"/>
          </p:cNvPicPr>
          <p:nvPr/>
        </p:nvPicPr>
        <p:blipFill>
          <a:blip r:embed="rId2"/>
          <a:srcRect/>
          <a:stretch>
            <a:fillRect/>
          </a:stretch>
        </p:blipFill>
        <p:spPr bwMode="auto">
          <a:xfrm>
            <a:off x="3449706" y="951424"/>
            <a:ext cx="5573117" cy="5906576"/>
          </a:xfrm>
          <a:prstGeom prst="rect">
            <a:avLst/>
          </a:prstGeom>
          <a:noFill/>
          <a:ln w="9525">
            <a:noFill/>
            <a:miter lim="800000"/>
            <a:headEnd/>
            <a:tailEnd/>
          </a:ln>
          <a:effectLst/>
        </p:spPr>
      </p:pic>
      <p:sp>
        <p:nvSpPr>
          <p:cNvPr id="3" name="Date Placeholder 2">
            <a:extLst>
              <a:ext uri="{FF2B5EF4-FFF2-40B4-BE49-F238E27FC236}">
                <a16:creationId xmlns:a16="http://schemas.microsoft.com/office/drawing/2014/main" id="{9E82B5A2-23B5-C247-6AAB-D04D24BD1C70}"/>
              </a:ext>
            </a:extLst>
          </p:cNvPr>
          <p:cNvSpPr>
            <a:spLocks noGrp="1"/>
          </p:cNvSpPr>
          <p:nvPr>
            <p:ph type="dt" sz="half" idx="10"/>
          </p:nvPr>
        </p:nvSpPr>
        <p:spPr/>
        <p:txBody>
          <a:bodyPr/>
          <a:lstStyle/>
          <a:p>
            <a:fld id="{B27D24CB-8ED9-A640-BB50-27D23BAC75D0}" type="datetime1">
              <a:rPr lang="en-IN" smtClean="0"/>
              <a:t>04/08/23</a:t>
            </a:fld>
            <a:endParaRPr lang="en-US"/>
          </a:p>
        </p:txBody>
      </p:sp>
      <p:sp>
        <p:nvSpPr>
          <p:cNvPr id="5" name="Footer Placeholder 4">
            <a:extLst>
              <a:ext uri="{FF2B5EF4-FFF2-40B4-BE49-F238E27FC236}">
                <a16:creationId xmlns:a16="http://schemas.microsoft.com/office/drawing/2014/main" id="{D167C154-3EE1-5CE2-C877-4579B35173B3}"/>
              </a:ext>
            </a:extLst>
          </p:cNvPr>
          <p:cNvSpPr>
            <a:spLocks noGrp="1"/>
          </p:cNvSpPr>
          <p:nvPr>
            <p:ph type="ftr" sz="quarter" idx="11"/>
          </p:nvPr>
        </p:nvSpPr>
        <p:spPr/>
        <p:txBody>
          <a:bodyPr/>
          <a:lstStyle/>
          <a:p>
            <a:r>
              <a:rPr lang="en-US"/>
              <a:t>BS_Biophy 2ndyr_2023</a:t>
            </a:r>
          </a:p>
        </p:txBody>
      </p:sp>
      <p:sp>
        <p:nvSpPr>
          <p:cNvPr id="6" name="Slide Number Placeholder 5">
            <a:extLst>
              <a:ext uri="{FF2B5EF4-FFF2-40B4-BE49-F238E27FC236}">
                <a16:creationId xmlns:a16="http://schemas.microsoft.com/office/drawing/2014/main" id="{A92958C9-5EF4-8E68-7869-150C2198BD42}"/>
              </a:ext>
            </a:extLst>
          </p:cNvPr>
          <p:cNvSpPr>
            <a:spLocks noGrp="1"/>
          </p:cNvSpPr>
          <p:nvPr>
            <p:ph type="sldNum" sz="quarter" idx="12"/>
          </p:nvPr>
        </p:nvSpPr>
        <p:spPr/>
        <p:txBody>
          <a:bodyPr/>
          <a:lstStyle/>
          <a:p>
            <a:fld id="{9D8DF499-6D05-E04A-BB91-50383DFB9C1E}" type="slidenum">
              <a:rPr lang="en-US" smtClean="0"/>
              <a:t>13</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C360D-38B2-0C43-8B40-EA8587255620}"/>
              </a:ext>
            </a:extLst>
          </p:cNvPr>
          <p:cNvSpPr>
            <a:spLocks noGrp="1"/>
          </p:cNvSpPr>
          <p:nvPr>
            <p:ph type="title"/>
          </p:nvPr>
        </p:nvSpPr>
        <p:spPr>
          <a:xfrm>
            <a:off x="9607916" y="391058"/>
            <a:ext cx="2433692" cy="1188720"/>
          </a:xfrm>
        </p:spPr>
        <p:txBody>
          <a:bodyPr>
            <a:normAutofit fontScale="90000"/>
          </a:bodyPr>
          <a:lstStyle/>
          <a:p>
            <a:r>
              <a:rPr lang="en-US" dirty="0"/>
              <a:t>Different sizes</a:t>
            </a:r>
          </a:p>
        </p:txBody>
      </p:sp>
      <p:pic>
        <p:nvPicPr>
          <p:cNvPr id="4" name="Picture 3">
            <a:extLst>
              <a:ext uri="{FF2B5EF4-FFF2-40B4-BE49-F238E27FC236}">
                <a16:creationId xmlns:a16="http://schemas.microsoft.com/office/drawing/2014/main" id="{5E804AEB-1763-304C-B3EC-C64309B6BA72}"/>
              </a:ext>
            </a:extLst>
          </p:cNvPr>
          <p:cNvPicPr>
            <a:picLocks noChangeAspect="1"/>
          </p:cNvPicPr>
          <p:nvPr/>
        </p:nvPicPr>
        <p:blipFill>
          <a:blip r:embed="rId2"/>
          <a:stretch>
            <a:fillRect/>
          </a:stretch>
        </p:blipFill>
        <p:spPr>
          <a:xfrm>
            <a:off x="407145" y="0"/>
            <a:ext cx="1847140" cy="6858000"/>
          </a:xfrm>
          <a:prstGeom prst="rect">
            <a:avLst/>
          </a:prstGeom>
          <a:solidFill>
            <a:schemeClr val="bg1"/>
          </a:solidFill>
        </p:spPr>
      </p:pic>
      <p:pic>
        <p:nvPicPr>
          <p:cNvPr id="5" name="Picture 4">
            <a:extLst>
              <a:ext uri="{FF2B5EF4-FFF2-40B4-BE49-F238E27FC236}">
                <a16:creationId xmlns:a16="http://schemas.microsoft.com/office/drawing/2014/main" id="{FDC00B49-D641-B040-A72B-ACBEA8F6495B}"/>
              </a:ext>
            </a:extLst>
          </p:cNvPr>
          <p:cNvPicPr>
            <a:picLocks noChangeAspect="1"/>
          </p:cNvPicPr>
          <p:nvPr/>
        </p:nvPicPr>
        <p:blipFill>
          <a:blip r:embed="rId3"/>
          <a:stretch>
            <a:fillRect/>
          </a:stretch>
        </p:blipFill>
        <p:spPr>
          <a:xfrm>
            <a:off x="2433692" y="-1"/>
            <a:ext cx="6970424" cy="6857999"/>
          </a:xfrm>
          <a:prstGeom prst="rect">
            <a:avLst/>
          </a:prstGeom>
          <a:solidFill>
            <a:schemeClr val="bg1"/>
          </a:solidFill>
        </p:spPr>
      </p:pic>
      <p:sp>
        <p:nvSpPr>
          <p:cNvPr id="6" name="TextBox 5">
            <a:extLst>
              <a:ext uri="{FF2B5EF4-FFF2-40B4-BE49-F238E27FC236}">
                <a16:creationId xmlns:a16="http://schemas.microsoft.com/office/drawing/2014/main" id="{A3F7C979-23E7-7443-BB46-0930E948EF31}"/>
              </a:ext>
            </a:extLst>
          </p:cNvPr>
          <p:cNvSpPr txBox="1"/>
          <p:nvPr/>
        </p:nvSpPr>
        <p:spPr>
          <a:xfrm>
            <a:off x="9898321" y="6420036"/>
            <a:ext cx="2153666" cy="307777"/>
          </a:xfrm>
          <a:prstGeom prst="rect">
            <a:avLst/>
          </a:prstGeom>
          <a:noFill/>
        </p:spPr>
        <p:txBody>
          <a:bodyPr wrap="none" rtlCol="0">
            <a:spAutoFit/>
          </a:bodyPr>
          <a:lstStyle/>
          <a:p>
            <a:r>
              <a:rPr lang="en-US" sz="1400" dirty="0"/>
              <a:t>Physical Biology of the Cell</a:t>
            </a:r>
          </a:p>
        </p:txBody>
      </p:sp>
      <p:pic>
        <p:nvPicPr>
          <p:cNvPr id="7" name="Picture 6">
            <a:extLst>
              <a:ext uri="{FF2B5EF4-FFF2-40B4-BE49-F238E27FC236}">
                <a16:creationId xmlns:a16="http://schemas.microsoft.com/office/drawing/2014/main" id="{3FA468A0-A7F0-7647-8F1C-A0A672F275F4}"/>
              </a:ext>
            </a:extLst>
          </p:cNvPr>
          <p:cNvPicPr>
            <a:picLocks noChangeAspect="1"/>
          </p:cNvPicPr>
          <p:nvPr/>
        </p:nvPicPr>
        <p:blipFill>
          <a:blip r:embed="rId4"/>
          <a:stretch>
            <a:fillRect/>
          </a:stretch>
        </p:blipFill>
        <p:spPr>
          <a:xfrm>
            <a:off x="8970737" y="2093530"/>
            <a:ext cx="3136076" cy="3266746"/>
          </a:xfrm>
          <a:prstGeom prst="rect">
            <a:avLst/>
          </a:prstGeom>
          <a:solidFill>
            <a:schemeClr val="bg1"/>
          </a:solidFill>
        </p:spPr>
      </p:pic>
      <p:sp>
        <p:nvSpPr>
          <p:cNvPr id="3" name="Date Placeholder 2">
            <a:extLst>
              <a:ext uri="{FF2B5EF4-FFF2-40B4-BE49-F238E27FC236}">
                <a16:creationId xmlns:a16="http://schemas.microsoft.com/office/drawing/2014/main" id="{4FF4BD46-01A4-6B0C-854B-CC3AD69BD8C4}"/>
              </a:ext>
            </a:extLst>
          </p:cNvPr>
          <p:cNvSpPr>
            <a:spLocks noGrp="1"/>
          </p:cNvSpPr>
          <p:nvPr>
            <p:ph type="dt" sz="half" idx="10"/>
          </p:nvPr>
        </p:nvSpPr>
        <p:spPr/>
        <p:txBody>
          <a:bodyPr/>
          <a:lstStyle/>
          <a:p>
            <a:fld id="{83371016-DAD6-724C-89C7-E3AF5285A15A}" type="datetime1">
              <a:rPr lang="en-IN" smtClean="0"/>
              <a:t>04/08/23</a:t>
            </a:fld>
            <a:endParaRPr lang="en-US"/>
          </a:p>
        </p:txBody>
      </p:sp>
      <p:sp>
        <p:nvSpPr>
          <p:cNvPr id="8" name="Footer Placeholder 7">
            <a:extLst>
              <a:ext uri="{FF2B5EF4-FFF2-40B4-BE49-F238E27FC236}">
                <a16:creationId xmlns:a16="http://schemas.microsoft.com/office/drawing/2014/main" id="{F23A0791-CDEA-77C0-C57A-D2503F59F59E}"/>
              </a:ext>
            </a:extLst>
          </p:cNvPr>
          <p:cNvSpPr>
            <a:spLocks noGrp="1"/>
          </p:cNvSpPr>
          <p:nvPr>
            <p:ph type="ftr" sz="quarter" idx="11"/>
          </p:nvPr>
        </p:nvSpPr>
        <p:spPr/>
        <p:txBody>
          <a:bodyPr/>
          <a:lstStyle/>
          <a:p>
            <a:r>
              <a:rPr lang="en-US"/>
              <a:t>BS_Biophy 2ndyr_2023</a:t>
            </a:r>
          </a:p>
        </p:txBody>
      </p:sp>
      <p:sp>
        <p:nvSpPr>
          <p:cNvPr id="9" name="Slide Number Placeholder 8">
            <a:extLst>
              <a:ext uri="{FF2B5EF4-FFF2-40B4-BE49-F238E27FC236}">
                <a16:creationId xmlns:a16="http://schemas.microsoft.com/office/drawing/2014/main" id="{B321CBC0-CE61-1805-48CD-9B43121E92D0}"/>
              </a:ext>
            </a:extLst>
          </p:cNvPr>
          <p:cNvSpPr>
            <a:spLocks noGrp="1"/>
          </p:cNvSpPr>
          <p:nvPr>
            <p:ph type="sldNum" sz="quarter" idx="12"/>
          </p:nvPr>
        </p:nvSpPr>
        <p:spPr/>
        <p:txBody>
          <a:bodyPr/>
          <a:lstStyle/>
          <a:p>
            <a:fld id="{9D8DF499-6D05-E04A-BB91-50383DFB9C1E}" type="slidenum">
              <a:rPr lang="en-US" smtClean="0"/>
              <a:t>14</a:t>
            </a:fld>
            <a:endParaRPr lang="en-US"/>
          </a:p>
        </p:txBody>
      </p:sp>
    </p:spTree>
    <p:extLst>
      <p:ext uri="{BB962C8B-B14F-4D97-AF65-F5344CB8AC3E}">
        <p14:creationId xmlns:p14="http://schemas.microsoft.com/office/powerpoint/2010/main" val="83323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A8C26100-434C-4BBF-AA32-4DE839F3451A}"/>
              </a:ext>
            </a:extLst>
          </p:cNvPr>
          <p:cNvCxnSpPr/>
          <p:nvPr/>
        </p:nvCxnSpPr>
        <p:spPr>
          <a:xfrm>
            <a:off x="214282" y="267298"/>
            <a:ext cx="11704320" cy="1588"/>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5" name="Picture 2">
            <a:extLst>
              <a:ext uri="{FF2B5EF4-FFF2-40B4-BE49-F238E27FC236}">
                <a16:creationId xmlns:a16="http://schemas.microsoft.com/office/drawing/2014/main" id="{F23A79E6-9123-4CC8-99F5-49B37E784ADB}"/>
              </a:ext>
            </a:extLst>
          </p:cNvPr>
          <p:cNvPicPr>
            <a:picLocks noChangeAspect="1" noChangeArrowheads="1"/>
          </p:cNvPicPr>
          <p:nvPr/>
        </p:nvPicPr>
        <p:blipFill>
          <a:blip r:embed="rId2" cstate="print"/>
          <a:srcRect/>
          <a:stretch>
            <a:fillRect/>
          </a:stretch>
        </p:blipFill>
        <p:spPr bwMode="auto">
          <a:xfrm>
            <a:off x="1666843" y="325806"/>
            <a:ext cx="2547347" cy="6416132"/>
          </a:xfrm>
          <a:prstGeom prst="rect">
            <a:avLst/>
          </a:prstGeom>
          <a:noFill/>
          <a:ln w="9525">
            <a:noFill/>
            <a:miter lim="800000"/>
            <a:headEnd/>
            <a:tailEnd/>
          </a:ln>
        </p:spPr>
      </p:pic>
      <p:pic>
        <p:nvPicPr>
          <p:cNvPr id="6" name="Picture 2" descr="figure_02_04">
            <a:extLst>
              <a:ext uri="{FF2B5EF4-FFF2-40B4-BE49-F238E27FC236}">
                <a16:creationId xmlns:a16="http://schemas.microsoft.com/office/drawing/2014/main" id="{15CAA417-EF88-41D5-B902-6B53BE83316C}"/>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5883332" y="761545"/>
            <a:ext cx="4188956" cy="482452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7" name="TextBox 6">
            <a:extLst>
              <a:ext uri="{FF2B5EF4-FFF2-40B4-BE49-F238E27FC236}">
                <a16:creationId xmlns:a16="http://schemas.microsoft.com/office/drawing/2014/main" id="{03D157A8-40F5-45E5-B335-CF7DF0FB4F94}"/>
              </a:ext>
            </a:extLst>
          </p:cNvPr>
          <p:cNvSpPr txBox="1"/>
          <p:nvPr/>
        </p:nvSpPr>
        <p:spPr>
          <a:xfrm>
            <a:off x="5130253" y="5791200"/>
            <a:ext cx="3341299" cy="369332"/>
          </a:xfrm>
          <a:prstGeom prst="rect">
            <a:avLst/>
          </a:prstGeom>
          <a:noFill/>
        </p:spPr>
        <p:txBody>
          <a:bodyPr wrap="none" rtlCol="0">
            <a:spAutoFit/>
          </a:bodyPr>
          <a:lstStyle/>
          <a:p>
            <a:r>
              <a:rPr lang="en-IN" dirty="0">
                <a:highlight>
                  <a:srgbClr val="FFFF00"/>
                </a:highlight>
              </a:rPr>
              <a:t>Importance of Making ESTIMATES</a:t>
            </a:r>
            <a:endParaRPr lang="en-US" dirty="0">
              <a:highlight>
                <a:srgbClr val="FFFF00"/>
              </a:highlight>
            </a:endParaRPr>
          </a:p>
        </p:txBody>
      </p:sp>
      <p:sp>
        <p:nvSpPr>
          <p:cNvPr id="2" name="Date Placeholder 1">
            <a:extLst>
              <a:ext uri="{FF2B5EF4-FFF2-40B4-BE49-F238E27FC236}">
                <a16:creationId xmlns:a16="http://schemas.microsoft.com/office/drawing/2014/main" id="{3061B8EC-BEB9-3A69-4BEA-EE2A6E98C385}"/>
              </a:ext>
            </a:extLst>
          </p:cNvPr>
          <p:cNvSpPr>
            <a:spLocks noGrp="1"/>
          </p:cNvSpPr>
          <p:nvPr>
            <p:ph type="dt" sz="half" idx="10"/>
          </p:nvPr>
        </p:nvSpPr>
        <p:spPr/>
        <p:txBody>
          <a:bodyPr/>
          <a:lstStyle/>
          <a:p>
            <a:fld id="{5331123B-9616-5B41-8D3F-F63136471117}" type="datetime1">
              <a:rPr lang="en-IN" smtClean="0"/>
              <a:t>04/08/23</a:t>
            </a:fld>
            <a:endParaRPr lang="en-US"/>
          </a:p>
        </p:txBody>
      </p:sp>
      <p:sp>
        <p:nvSpPr>
          <p:cNvPr id="3" name="Footer Placeholder 2">
            <a:extLst>
              <a:ext uri="{FF2B5EF4-FFF2-40B4-BE49-F238E27FC236}">
                <a16:creationId xmlns:a16="http://schemas.microsoft.com/office/drawing/2014/main" id="{306BF4BC-51A0-C195-65CE-8A466F390ADA}"/>
              </a:ext>
            </a:extLst>
          </p:cNvPr>
          <p:cNvSpPr>
            <a:spLocks noGrp="1"/>
          </p:cNvSpPr>
          <p:nvPr>
            <p:ph type="ftr" sz="quarter" idx="11"/>
          </p:nvPr>
        </p:nvSpPr>
        <p:spPr/>
        <p:txBody>
          <a:bodyPr/>
          <a:lstStyle/>
          <a:p>
            <a:r>
              <a:rPr lang="en-US"/>
              <a:t>BS_Biophy 2ndyr_2023</a:t>
            </a:r>
          </a:p>
        </p:txBody>
      </p:sp>
      <p:sp>
        <p:nvSpPr>
          <p:cNvPr id="8" name="Slide Number Placeholder 7">
            <a:extLst>
              <a:ext uri="{FF2B5EF4-FFF2-40B4-BE49-F238E27FC236}">
                <a16:creationId xmlns:a16="http://schemas.microsoft.com/office/drawing/2014/main" id="{59CD63E2-8B27-7192-620B-5E4ABC8B3463}"/>
              </a:ext>
            </a:extLst>
          </p:cNvPr>
          <p:cNvSpPr>
            <a:spLocks noGrp="1"/>
          </p:cNvSpPr>
          <p:nvPr>
            <p:ph type="sldNum" sz="quarter" idx="12"/>
          </p:nvPr>
        </p:nvSpPr>
        <p:spPr/>
        <p:txBody>
          <a:bodyPr/>
          <a:lstStyle/>
          <a:p>
            <a:fld id="{9D8DF499-6D05-E04A-BB91-50383DFB9C1E}" type="slidenum">
              <a:rPr lang="en-US" smtClean="0"/>
              <a:t>15</a:t>
            </a:fld>
            <a:endParaRPr lang="en-US"/>
          </a:p>
        </p:txBody>
      </p:sp>
    </p:spTree>
    <p:extLst>
      <p:ext uri="{BB962C8B-B14F-4D97-AF65-F5344CB8AC3E}">
        <p14:creationId xmlns:p14="http://schemas.microsoft.com/office/powerpoint/2010/main" val="23941084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B8542-A7CA-D1A8-5F5A-FE26CB0C2769}"/>
              </a:ext>
            </a:extLst>
          </p:cNvPr>
          <p:cNvSpPr>
            <a:spLocks noGrp="1"/>
          </p:cNvSpPr>
          <p:nvPr>
            <p:ph type="title"/>
          </p:nvPr>
        </p:nvSpPr>
        <p:spPr/>
        <p:txBody>
          <a:bodyPr/>
          <a:lstStyle/>
          <a:p>
            <a:r>
              <a:rPr lang="en-US" b="1" dirty="0"/>
              <a:t>A. Concentration, pH, interparticle distances</a:t>
            </a:r>
          </a:p>
        </p:txBody>
      </p:sp>
      <p:sp>
        <p:nvSpPr>
          <p:cNvPr id="4" name="TextBox 3">
            <a:extLst>
              <a:ext uri="{FF2B5EF4-FFF2-40B4-BE49-F238E27FC236}">
                <a16:creationId xmlns:a16="http://schemas.microsoft.com/office/drawing/2014/main" id="{DF951EDA-DAE1-0F5D-0F20-E9A49951185D}"/>
              </a:ext>
            </a:extLst>
          </p:cNvPr>
          <p:cNvSpPr txBox="1"/>
          <p:nvPr/>
        </p:nvSpPr>
        <p:spPr>
          <a:xfrm>
            <a:off x="838200" y="1595021"/>
            <a:ext cx="7178504" cy="2677656"/>
          </a:xfrm>
          <a:prstGeom prst="rect">
            <a:avLst/>
          </a:prstGeom>
          <a:noFill/>
        </p:spPr>
        <p:txBody>
          <a:bodyPr wrap="none" rtlCol="0">
            <a:spAutoFit/>
          </a:bodyPr>
          <a:lstStyle/>
          <a:p>
            <a:r>
              <a:rPr lang="en-US" sz="2800" dirty="0"/>
              <a:t>Most abundant molecule in us?</a:t>
            </a:r>
          </a:p>
          <a:p>
            <a:endParaRPr lang="en-US" sz="2800" dirty="0"/>
          </a:p>
          <a:p>
            <a:r>
              <a:rPr lang="en-US" sz="2800" dirty="0"/>
              <a:t>Approximate concentration of water (Molarity)?</a:t>
            </a:r>
          </a:p>
          <a:p>
            <a:endParaRPr lang="en-US" sz="2800" dirty="0"/>
          </a:p>
          <a:p>
            <a:r>
              <a:rPr lang="en-US" sz="2800" dirty="0"/>
              <a:t>Distance between water molecules?</a:t>
            </a:r>
          </a:p>
          <a:p>
            <a:endParaRPr lang="en-US" sz="2800" dirty="0"/>
          </a:p>
        </p:txBody>
      </p:sp>
      <p:sp>
        <p:nvSpPr>
          <p:cNvPr id="5" name="Date Placeholder 4">
            <a:extLst>
              <a:ext uri="{FF2B5EF4-FFF2-40B4-BE49-F238E27FC236}">
                <a16:creationId xmlns:a16="http://schemas.microsoft.com/office/drawing/2014/main" id="{9CAF989B-E14E-72F5-2828-9785D7C03B5B}"/>
              </a:ext>
            </a:extLst>
          </p:cNvPr>
          <p:cNvSpPr>
            <a:spLocks noGrp="1"/>
          </p:cNvSpPr>
          <p:nvPr>
            <p:ph type="dt" sz="half" idx="10"/>
          </p:nvPr>
        </p:nvSpPr>
        <p:spPr/>
        <p:txBody>
          <a:bodyPr/>
          <a:lstStyle/>
          <a:p>
            <a:fld id="{828E3D1D-439B-F641-8E2A-A36154CEC675}" type="datetime1">
              <a:rPr lang="en-IN" smtClean="0"/>
              <a:t>04/08/23</a:t>
            </a:fld>
            <a:endParaRPr lang="en-US" dirty="0"/>
          </a:p>
        </p:txBody>
      </p:sp>
      <p:sp>
        <p:nvSpPr>
          <p:cNvPr id="6" name="Footer Placeholder 5">
            <a:extLst>
              <a:ext uri="{FF2B5EF4-FFF2-40B4-BE49-F238E27FC236}">
                <a16:creationId xmlns:a16="http://schemas.microsoft.com/office/drawing/2014/main" id="{6EAD3E65-3116-C57D-042A-82A6F226FD97}"/>
              </a:ext>
            </a:extLst>
          </p:cNvPr>
          <p:cNvSpPr>
            <a:spLocks noGrp="1"/>
          </p:cNvSpPr>
          <p:nvPr>
            <p:ph type="ftr" sz="quarter" idx="11"/>
          </p:nvPr>
        </p:nvSpPr>
        <p:spPr/>
        <p:txBody>
          <a:bodyPr/>
          <a:lstStyle/>
          <a:p>
            <a:r>
              <a:rPr lang="en-US"/>
              <a:t>BS_Biophy 2ndyr_2023</a:t>
            </a:r>
          </a:p>
        </p:txBody>
      </p:sp>
      <p:sp>
        <p:nvSpPr>
          <p:cNvPr id="7" name="Slide Number Placeholder 6">
            <a:extLst>
              <a:ext uri="{FF2B5EF4-FFF2-40B4-BE49-F238E27FC236}">
                <a16:creationId xmlns:a16="http://schemas.microsoft.com/office/drawing/2014/main" id="{66FEFE4C-B4F5-F0D2-021E-F03455A6F431}"/>
              </a:ext>
            </a:extLst>
          </p:cNvPr>
          <p:cNvSpPr>
            <a:spLocks noGrp="1"/>
          </p:cNvSpPr>
          <p:nvPr>
            <p:ph type="sldNum" sz="quarter" idx="12"/>
          </p:nvPr>
        </p:nvSpPr>
        <p:spPr/>
        <p:txBody>
          <a:bodyPr/>
          <a:lstStyle/>
          <a:p>
            <a:fld id="{9D8DF499-6D05-E04A-BB91-50383DFB9C1E}" type="slidenum">
              <a:rPr lang="en-US" smtClean="0"/>
              <a:t>16</a:t>
            </a:fld>
            <a:endParaRPr lang="en-US"/>
          </a:p>
        </p:txBody>
      </p:sp>
    </p:spTree>
    <p:extLst>
      <p:ext uri="{BB962C8B-B14F-4D97-AF65-F5344CB8AC3E}">
        <p14:creationId xmlns:p14="http://schemas.microsoft.com/office/powerpoint/2010/main" val="8655441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B8542-A7CA-D1A8-5F5A-FE26CB0C2769}"/>
              </a:ext>
            </a:extLst>
          </p:cNvPr>
          <p:cNvSpPr>
            <a:spLocks noGrp="1"/>
          </p:cNvSpPr>
          <p:nvPr>
            <p:ph type="title"/>
          </p:nvPr>
        </p:nvSpPr>
        <p:spPr/>
        <p:txBody>
          <a:bodyPr/>
          <a:lstStyle/>
          <a:p>
            <a:r>
              <a:rPr lang="en-US" b="1" dirty="0"/>
              <a:t>A. Concentration, pH, interparticle distances</a:t>
            </a:r>
          </a:p>
        </p:txBody>
      </p:sp>
      <p:sp>
        <p:nvSpPr>
          <p:cNvPr id="4" name="TextBox 3">
            <a:extLst>
              <a:ext uri="{FF2B5EF4-FFF2-40B4-BE49-F238E27FC236}">
                <a16:creationId xmlns:a16="http://schemas.microsoft.com/office/drawing/2014/main" id="{DF951EDA-DAE1-0F5D-0F20-E9A49951185D}"/>
              </a:ext>
            </a:extLst>
          </p:cNvPr>
          <p:cNvSpPr txBox="1"/>
          <p:nvPr/>
        </p:nvSpPr>
        <p:spPr>
          <a:xfrm>
            <a:off x="838200" y="1595021"/>
            <a:ext cx="10648108" cy="5262979"/>
          </a:xfrm>
          <a:prstGeom prst="rect">
            <a:avLst/>
          </a:prstGeom>
          <a:noFill/>
        </p:spPr>
        <p:txBody>
          <a:bodyPr wrap="none" rtlCol="0">
            <a:spAutoFit/>
          </a:bodyPr>
          <a:lstStyle/>
          <a:p>
            <a:r>
              <a:rPr lang="en-US" sz="2800" dirty="0"/>
              <a:t>Most abundant molecule in us?</a:t>
            </a:r>
          </a:p>
          <a:p>
            <a:endParaRPr lang="en-US" sz="2800" dirty="0"/>
          </a:p>
          <a:p>
            <a:r>
              <a:rPr lang="en-US" sz="2800" dirty="0"/>
              <a:t>Approximate concentration of water (Molarity)?</a:t>
            </a:r>
          </a:p>
          <a:p>
            <a:endParaRPr lang="en-US" sz="2800" dirty="0"/>
          </a:p>
          <a:p>
            <a:r>
              <a:rPr lang="en-US" sz="2800" dirty="0"/>
              <a:t>Distance between water molecules?</a:t>
            </a:r>
          </a:p>
          <a:p>
            <a:endParaRPr lang="en-US" sz="2800" dirty="0"/>
          </a:p>
          <a:p>
            <a:r>
              <a:rPr lang="en-US" sz="2800" dirty="0"/>
              <a:t>Distance between molecules that are present at </a:t>
            </a:r>
            <a:r>
              <a:rPr lang="en-US" sz="2800" b="1" dirty="0"/>
              <a:t>x mM </a:t>
            </a:r>
            <a:r>
              <a:rPr lang="en-US" sz="2800" dirty="0"/>
              <a:t>concentration?</a:t>
            </a:r>
          </a:p>
          <a:p>
            <a:endParaRPr lang="en-US" sz="2800" dirty="0"/>
          </a:p>
          <a:p>
            <a:r>
              <a:rPr lang="en-US" sz="2800" dirty="0"/>
              <a:t>In general – interparticle distance vs concentration? (plot with log scale)</a:t>
            </a:r>
          </a:p>
          <a:p>
            <a:endParaRPr lang="en-US" sz="2800" dirty="0"/>
          </a:p>
          <a:p>
            <a:r>
              <a:rPr lang="en-US" sz="2800" dirty="0"/>
              <a:t>pH? pH and distance with H</a:t>
            </a:r>
            <a:r>
              <a:rPr lang="en-US" sz="2800" baseline="30000" dirty="0"/>
              <a:t>+</a:t>
            </a:r>
            <a:r>
              <a:rPr lang="en-US" sz="2800" dirty="0"/>
              <a:t> ions? Highest pH structure in cell? Size?</a:t>
            </a:r>
          </a:p>
          <a:p>
            <a:r>
              <a:rPr lang="en-US" sz="2800" dirty="0"/>
              <a:t>No. of H</a:t>
            </a:r>
            <a:r>
              <a:rPr lang="en-US" sz="2800" baseline="30000" dirty="0"/>
              <a:t>+</a:t>
            </a:r>
            <a:r>
              <a:rPr lang="en-US" sz="2800" dirty="0"/>
              <a:t> ions?</a:t>
            </a:r>
          </a:p>
        </p:txBody>
      </p:sp>
      <p:sp>
        <p:nvSpPr>
          <p:cNvPr id="5" name="Date Placeholder 4">
            <a:extLst>
              <a:ext uri="{FF2B5EF4-FFF2-40B4-BE49-F238E27FC236}">
                <a16:creationId xmlns:a16="http://schemas.microsoft.com/office/drawing/2014/main" id="{9CAF989B-E14E-72F5-2828-9785D7C03B5B}"/>
              </a:ext>
            </a:extLst>
          </p:cNvPr>
          <p:cNvSpPr>
            <a:spLocks noGrp="1"/>
          </p:cNvSpPr>
          <p:nvPr>
            <p:ph type="dt" sz="half" idx="10"/>
          </p:nvPr>
        </p:nvSpPr>
        <p:spPr/>
        <p:txBody>
          <a:bodyPr/>
          <a:lstStyle/>
          <a:p>
            <a:fld id="{828E3D1D-439B-F641-8E2A-A36154CEC675}" type="datetime1">
              <a:rPr lang="en-IN" smtClean="0"/>
              <a:t>04/08/23</a:t>
            </a:fld>
            <a:endParaRPr lang="en-US"/>
          </a:p>
        </p:txBody>
      </p:sp>
      <p:sp>
        <p:nvSpPr>
          <p:cNvPr id="6" name="Footer Placeholder 5">
            <a:extLst>
              <a:ext uri="{FF2B5EF4-FFF2-40B4-BE49-F238E27FC236}">
                <a16:creationId xmlns:a16="http://schemas.microsoft.com/office/drawing/2014/main" id="{6EAD3E65-3116-C57D-042A-82A6F226FD97}"/>
              </a:ext>
            </a:extLst>
          </p:cNvPr>
          <p:cNvSpPr>
            <a:spLocks noGrp="1"/>
          </p:cNvSpPr>
          <p:nvPr>
            <p:ph type="ftr" sz="quarter" idx="11"/>
          </p:nvPr>
        </p:nvSpPr>
        <p:spPr/>
        <p:txBody>
          <a:bodyPr/>
          <a:lstStyle/>
          <a:p>
            <a:r>
              <a:rPr lang="en-US"/>
              <a:t>BS_Biophy 2ndyr_2023</a:t>
            </a:r>
          </a:p>
        </p:txBody>
      </p:sp>
      <p:sp>
        <p:nvSpPr>
          <p:cNvPr id="7" name="Slide Number Placeholder 6">
            <a:extLst>
              <a:ext uri="{FF2B5EF4-FFF2-40B4-BE49-F238E27FC236}">
                <a16:creationId xmlns:a16="http://schemas.microsoft.com/office/drawing/2014/main" id="{66FEFE4C-B4F5-F0D2-021E-F03455A6F431}"/>
              </a:ext>
            </a:extLst>
          </p:cNvPr>
          <p:cNvSpPr>
            <a:spLocks noGrp="1"/>
          </p:cNvSpPr>
          <p:nvPr>
            <p:ph type="sldNum" sz="quarter" idx="12"/>
          </p:nvPr>
        </p:nvSpPr>
        <p:spPr/>
        <p:txBody>
          <a:bodyPr/>
          <a:lstStyle/>
          <a:p>
            <a:fld id="{9D8DF499-6D05-E04A-BB91-50383DFB9C1E}" type="slidenum">
              <a:rPr lang="en-US" smtClean="0"/>
              <a:t>17</a:t>
            </a:fld>
            <a:endParaRPr lang="en-US"/>
          </a:p>
        </p:txBody>
      </p:sp>
    </p:spTree>
    <p:extLst>
      <p:ext uri="{BB962C8B-B14F-4D97-AF65-F5344CB8AC3E}">
        <p14:creationId xmlns:p14="http://schemas.microsoft.com/office/powerpoint/2010/main" val="3175636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0AA9D0D-07ED-68AC-F0F5-A5C25B784FBC}"/>
              </a:ext>
            </a:extLst>
          </p:cNvPr>
          <p:cNvSpPr>
            <a:spLocks noGrp="1"/>
          </p:cNvSpPr>
          <p:nvPr>
            <p:ph type="dt" sz="half" idx="10"/>
          </p:nvPr>
        </p:nvSpPr>
        <p:spPr/>
        <p:txBody>
          <a:bodyPr/>
          <a:lstStyle/>
          <a:p>
            <a:fld id="{E5850F05-896D-E24F-BDA4-997E0F588EAF}" type="datetime1">
              <a:rPr lang="en-IN" smtClean="0"/>
              <a:t>04/08/23</a:t>
            </a:fld>
            <a:endParaRPr lang="en-US"/>
          </a:p>
        </p:txBody>
      </p:sp>
      <p:sp>
        <p:nvSpPr>
          <p:cNvPr id="5" name="Footer Placeholder 4">
            <a:extLst>
              <a:ext uri="{FF2B5EF4-FFF2-40B4-BE49-F238E27FC236}">
                <a16:creationId xmlns:a16="http://schemas.microsoft.com/office/drawing/2014/main" id="{0EBC5218-F963-0D1D-279C-DCC5D93125A8}"/>
              </a:ext>
            </a:extLst>
          </p:cNvPr>
          <p:cNvSpPr>
            <a:spLocks noGrp="1"/>
          </p:cNvSpPr>
          <p:nvPr>
            <p:ph type="ftr" sz="quarter" idx="11"/>
          </p:nvPr>
        </p:nvSpPr>
        <p:spPr/>
        <p:txBody>
          <a:bodyPr/>
          <a:lstStyle/>
          <a:p>
            <a:r>
              <a:rPr lang="en-US"/>
              <a:t>BS_Biophy 2ndyr_2023</a:t>
            </a:r>
          </a:p>
        </p:txBody>
      </p:sp>
      <p:sp>
        <p:nvSpPr>
          <p:cNvPr id="6" name="Slide Number Placeholder 5">
            <a:extLst>
              <a:ext uri="{FF2B5EF4-FFF2-40B4-BE49-F238E27FC236}">
                <a16:creationId xmlns:a16="http://schemas.microsoft.com/office/drawing/2014/main" id="{8DE04F8F-3BB3-68CC-6FB0-53357AD5EB97}"/>
              </a:ext>
            </a:extLst>
          </p:cNvPr>
          <p:cNvSpPr>
            <a:spLocks noGrp="1"/>
          </p:cNvSpPr>
          <p:nvPr>
            <p:ph type="sldNum" sz="quarter" idx="12"/>
          </p:nvPr>
        </p:nvSpPr>
        <p:spPr/>
        <p:txBody>
          <a:bodyPr/>
          <a:lstStyle/>
          <a:p>
            <a:fld id="{9D8DF499-6D05-E04A-BB91-50383DFB9C1E}" type="slidenum">
              <a:rPr lang="en-US" smtClean="0"/>
              <a:t>18</a:t>
            </a:fld>
            <a:endParaRPr lang="en-US"/>
          </a:p>
        </p:txBody>
      </p:sp>
      <p:pic>
        <p:nvPicPr>
          <p:cNvPr id="1026" name="Picture 2" descr="235-f1-IonConc-1">
            <a:extLst>
              <a:ext uri="{FF2B5EF4-FFF2-40B4-BE49-F238E27FC236}">
                <a16:creationId xmlns:a16="http://schemas.microsoft.com/office/drawing/2014/main" id="{B75817B0-F636-C23B-6754-7D3760A817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716" y="507323"/>
            <a:ext cx="5919241" cy="584335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9AB0596-F52A-8708-BB4E-26CAEC15CFED}"/>
              </a:ext>
            </a:extLst>
          </p:cNvPr>
          <p:cNvSpPr txBox="1"/>
          <p:nvPr/>
        </p:nvSpPr>
        <p:spPr>
          <a:xfrm>
            <a:off x="7997878" y="1191799"/>
            <a:ext cx="3758782" cy="3970318"/>
          </a:xfrm>
          <a:prstGeom prst="rect">
            <a:avLst/>
          </a:prstGeom>
          <a:noFill/>
        </p:spPr>
        <p:txBody>
          <a:bodyPr wrap="square">
            <a:spAutoFit/>
          </a:bodyPr>
          <a:lstStyle/>
          <a:p>
            <a:r>
              <a:rPr lang="en-IN" b="0" i="0" u="none" strike="noStrike" dirty="0">
                <a:solidFill>
                  <a:srgbClr val="3B3B3B"/>
                </a:solidFill>
                <a:effectLst/>
                <a:latin typeface="Arial" panose="020B0604020202020204" pitchFamily="34" charset="0"/>
              </a:rPr>
              <a:t>Even though it is not evident from the figure, the total free solute concentrations (sum of concentrations of both positive and negative components not taking into account their charge) are the same in the intracellular and intercellular fluid. This reflects that the two compartments are in osmotic balance. (Adapted from O. Andersen, “Cellular electrolyte metabolism” in </a:t>
            </a:r>
            <a:r>
              <a:rPr lang="en-IN" b="0" i="0" u="none" strike="noStrike" dirty="0" err="1">
                <a:solidFill>
                  <a:srgbClr val="3B3B3B"/>
                </a:solidFill>
                <a:effectLst/>
                <a:latin typeface="Arial" panose="020B0604020202020204" pitchFamily="34" charset="0"/>
              </a:rPr>
              <a:t>Encyclopedia</a:t>
            </a:r>
            <a:r>
              <a:rPr lang="en-IN" b="0" i="0" u="none" strike="noStrike" dirty="0">
                <a:solidFill>
                  <a:srgbClr val="3B3B3B"/>
                </a:solidFill>
                <a:effectLst/>
                <a:latin typeface="Arial" panose="020B0604020202020204" pitchFamily="34" charset="0"/>
              </a:rPr>
              <a:t> of Metalloproteins, Springer, pp. 580-587, 2013, </a:t>
            </a:r>
            <a:r>
              <a:rPr lang="en-IN" b="0" i="0" u="none" strike="noStrike" dirty="0">
                <a:solidFill>
                  <a:srgbClr val="428BCA"/>
                </a:solidFill>
                <a:effectLst/>
                <a:latin typeface="Cantarell"/>
                <a:hlinkClick r:id="rId3"/>
              </a:rPr>
              <a:t>BNID 110754</a:t>
            </a:r>
            <a:r>
              <a:rPr lang="en-IN" b="0" i="0" u="none" strike="noStrike" dirty="0">
                <a:solidFill>
                  <a:srgbClr val="3B3B3B"/>
                </a:solidFill>
                <a:effectLst/>
                <a:latin typeface="Arial" panose="020B0604020202020204" pitchFamily="34" charset="0"/>
              </a:rPr>
              <a:t>.</a:t>
            </a:r>
            <a:endParaRPr lang="en-US" dirty="0"/>
          </a:p>
        </p:txBody>
      </p:sp>
    </p:spTree>
    <p:extLst>
      <p:ext uri="{BB962C8B-B14F-4D97-AF65-F5344CB8AC3E}">
        <p14:creationId xmlns:p14="http://schemas.microsoft.com/office/powerpoint/2010/main" val="2878588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3DCFF-4923-BA95-20D0-F14C16A84E85}"/>
              </a:ext>
            </a:extLst>
          </p:cNvPr>
          <p:cNvSpPr>
            <a:spLocks noGrp="1"/>
          </p:cNvSpPr>
          <p:nvPr>
            <p:ph type="title"/>
          </p:nvPr>
        </p:nvSpPr>
        <p:spPr/>
        <p:txBody>
          <a:bodyPr/>
          <a:lstStyle/>
          <a:p>
            <a:r>
              <a:rPr lang="en-US" dirty="0"/>
              <a:t>1 molecule in 1 E coli = ? Concentration?</a:t>
            </a:r>
          </a:p>
        </p:txBody>
      </p:sp>
      <p:sp>
        <p:nvSpPr>
          <p:cNvPr id="4" name="Date Placeholder 3">
            <a:extLst>
              <a:ext uri="{FF2B5EF4-FFF2-40B4-BE49-F238E27FC236}">
                <a16:creationId xmlns:a16="http://schemas.microsoft.com/office/drawing/2014/main" id="{6681680B-B32A-E18F-49FD-6D09AFF6CDB8}"/>
              </a:ext>
            </a:extLst>
          </p:cNvPr>
          <p:cNvSpPr>
            <a:spLocks noGrp="1"/>
          </p:cNvSpPr>
          <p:nvPr>
            <p:ph type="dt" sz="half" idx="10"/>
          </p:nvPr>
        </p:nvSpPr>
        <p:spPr/>
        <p:txBody>
          <a:bodyPr/>
          <a:lstStyle/>
          <a:p>
            <a:fld id="{3E6871E9-4FB5-3346-9AB6-04BD38DC8164}" type="datetime1">
              <a:rPr lang="en-IN" smtClean="0"/>
              <a:t>04/08/23</a:t>
            </a:fld>
            <a:endParaRPr lang="en-US"/>
          </a:p>
        </p:txBody>
      </p:sp>
      <p:sp>
        <p:nvSpPr>
          <p:cNvPr id="5" name="Footer Placeholder 4">
            <a:extLst>
              <a:ext uri="{FF2B5EF4-FFF2-40B4-BE49-F238E27FC236}">
                <a16:creationId xmlns:a16="http://schemas.microsoft.com/office/drawing/2014/main" id="{B54DC8C7-6C6D-E927-9238-C48FF3EE5999}"/>
              </a:ext>
            </a:extLst>
          </p:cNvPr>
          <p:cNvSpPr>
            <a:spLocks noGrp="1"/>
          </p:cNvSpPr>
          <p:nvPr>
            <p:ph type="ftr" sz="quarter" idx="11"/>
          </p:nvPr>
        </p:nvSpPr>
        <p:spPr/>
        <p:txBody>
          <a:bodyPr/>
          <a:lstStyle/>
          <a:p>
            <a:r>
              <a:rPr lang="en-US"/>
              <a:t>BS_Biophy 2ndyr_2023</a:t>
            </a:r>
          </a:p>
        </p:txBody>
      </p:sp>
      <p:sp>
        <p:nvSpPr>
          <p:cNvPr id="6" name="Slide Number Placeholder 5">
            <a:extLst>
              <a:ext uri="{FF2B5EF4-FFF2-40B4-BE49-F238E27FC236}">
                <a16:creationId xmlns:a16="http://schemas.microsoft.com/office/drawing/2014/main" id="{9BF684A1-EE76-6700-3B6E-18811EF30400}"/>
              </a:ext>
            </a:extLst>
          </p:cNvPr>
          <p:cNvSpPr>
            <a:spLocks noGrp="1"/>
          </p:cNvSpPr>
          <p:nvPr>
            <p:ph type="sldNum" sz="quarter" idx="12"/>
          </p:nvPr>
        </p:nvSpPr>
        <p:spPr/>
        <p:txBody>
          <a:bodyPr/>
          <a:lstStyle/>
          <a:p>
            <a:fld id="{9D8DF499-6D05-E04A-BB91-50383DFB9C1E}" type="slidenum">
              <a:rPr lang="en-US" smtClean="0"/>
              <a:t>19</a:t>
            </a:fld>
            <a:endParaRPr lang="en-US"/>
          </a:p>
        </p:txBody>
      </p:sp>
    </p:spTree>
    <p:extLst>
      <p:ext uri="{BB962C8B-B14F-4D97-AF65-F5344CB8AC3E}">
        <p14:creationId xmlns:p14="http://schemas.microsoft.com/office/powerpoint/2010/main" val="1143245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F9B1C-74A2-C116-04B8-FAD1467FBFCF}"/>
              </a:ext>
            </a:extLst>
          </p:cNvPr>
          <p:cNvSpPr>
            <a:spLocks noGrp="1"/>
          </p:cNvSpPr>
          <p:nvPr>
            <p:ph type="ctrTitle"/>
          </p:nvPr>
        </p:nvSpPr>
        <p:spPr/>
        <p:txBody>
          <a:bodyPr/>
          <a:lstStyle/>
          <a:p>
            <a:r>
              <a:rPr lang="en-US" dirty="0"/>
              <a:t>Biophysics</a:t>
            </a:r>
          </a:p>
        </p:txBody>
      </p:sp>
      <p:sp>
        <p:nvSpPr>
          <p:cNvPr id="3" name="Subtitle 2">
            <a:extLst>
              <a:ext uri="{FF2B5EF4-FFF2-40B4-BE49-F238E27FC236}">
                <a16:creationId xmlns:a16="http://schemas.microsoft.com/office/drawing/2014/main" id="{35D9AF2E-F7C3-47D5-AFDB-CB21E3E92910}"/>
              </a:ext>
            </a:extLst>
          </p:cNvPr>
          <p:cNvSpPr>
            <a:spLocks noGrp="1"/>
          </p:cNvSpPr>
          <p:nvPr>
            <p:ph type="subTitle" idx="1"/>
          </p:nvPr>
        </p:nvSpPr>
        <p:spPr/>
        <p:txBody>
          <a:bodyPr/>
          <a:lstStyle/>
          <a:p>
            <a:r>
              <a:rPr lang="en-US" dirty="0" err="1"/>
              <a:t>Bidisha</a:t>
            </a:r>
            <a:r>
              <a:rPr lang="en-US" dirty="0"/>
              <a:t> Sinha</a:t>
            </a:r>
          </a:p>
        </p:txBody>
      </p:sp>
      <p:sp>
        <p:nvSpPr>
          <p:cNvPr id="4" name="Date Placeholder 3">
            <a:extLst>
              <a:ext uri="{FF2B5EF4-FFF2-40B4-BE49-F238E27FC236}">
                <a16:creationId xmlns:a16="http://schemas.microsoft.com/office/drawing/2014/main" id="{FABF980F-F08E-7711-DFBF-803CCA52E92B}"/>
              </a:ext>
            </a:extLst>
          </p:cNvPr>
          <p:cNvSpPr>
            <a:spLocks noGrp="1"/>
          </p:cNvSpPr>
          <p:nvPr>
            <p:ph type="dt" sz="half" idx="10"/>
          </p:nvPr>
        </p:nvSpPr>
        <p:spPr/>
        <p:txBody>
          <a:bodyPr/>
          <a:lstStyle/>
          <a:p>
            <a:fld id="{DC6240E1-3EC2-E349-9854-4B9D8364B541}" type="datetime1">
              <a:rPr lang="en-IN" smtClean="0"/>
              <a:t>04/08/23</a:t>
            </a:fld>
            <a:endParaRPr lang="en-US"/>
          </a:p>
        </p:txBody>
      </p:sp>
      <p:sp>
        <p:nvSpPr>
          <p:cNvPr id="5" name="Footer Placeholder 4">
            <a:extLst>
              <a:ext uri="{FF2B5EF4-FFF2-40B4-BE49-F238E27FC236}">
                <a16:creationId xmlns:a16="http://schemas.microsoft.com/office/drawing/2014/main" id="{038D8A8B-5411-3E77-F151-AEE8EC1D183A}"/>
              </a:ext>
            </a:extLst>
          </p:cNvPr>
          <p:cNvSpPr>
            <a:spLocks noGrp="1"/>
          </p:cNvSpPr>
          <p:nvPr>
            <p:ph type="ftr" sz="quarter" idx="11"/>
          </p:nvPr>
        </p:nvSpPr>
        <p:spPr/>
        <p:txBody>
          <a:bodyPr/>
          <a:lstStyle/>
          <a:p>
            <a:r>
              <a:rPr lang="en-US"/>
              <a:t>BS_Biophy 2ndyr_2023</a:t>
            </a:r>
            <a:endParaRPr lang="en-US" dirty="0"/>
          </a:p>
        </p:txBody>
      </p:sp>
      <p:sp>
        <p:nvSpPr>
          <p:cNvPr id="6" name="Slide Number Placeholder 5">
            <a:extLst>
              <a:ext uri="{FF2B5EF4-FFF2-40B4-BE49-F238E27FC236}">
                <a16:creationId xmlns:a16="http://schemas.microsoft.com/office/drawing/2014/main" id="{666B4181-232D-FD13-6C7A-3FAEE95C6C51}"/>
              </a:ext>
            </a:extLst>
          </p:cNvPr>
          <p:cNvSpPr>
            <a:spLocks noGrp="1"/>
          </p:cNvSpPr>
          <p:nvPr>
            <p:ph type="sldNum" sz="quarter" idx="12"/>
          </p:nvPr>
        </p:nvSpPr>
        <p:spPr/>
        <p:txBody>
          <a:bodyPr/>
          <a:lstStyle/>
          <a:p>
            <a:fld id="{9D8DF499-6D05-E04A-BB91-50383DFB9C1E}" type="slidenum">
              <a:rPr lang="en-US" smtClean="0"/>
              <a:t>2</a:t>
            </a:fld>
            <a:endParaRPr lang="en-US"/>
          </a:p>
        </p:txBody>
      </p:sp>
      <p:sp>
        <p:nvSpPr>
          <p:cNvPr id="7" name="TextBox 6">
            <a:extLst>
              <a:ext uri="{FF2B5EF4-FFF2-40B4-BE49-F238E27FC236}">
                <a16:creationId xmlns:a16="http://schemas.microsoft.com/office/drawing/2014/main" id="{C2439C60-ABB9-84EF-B1AA-1F97C30E2252}"/>
              </a:ext>
            </a:extLst>
          </p:cNvPr>
          <p:cNvSpPr txBox="1"/>
          <p:nvPr/>
        </p:nvSpPr>
        <p:spPr>
          <a:xfrm>
            <a:off x="412906" y="4149546"/>
            <a:ext cx="11366188" cy="1200329"/>
          </a:xfrm>
          <a:prstGeom prst="rect">
            <a:avLst/>
          </a:prstGeom>
          <a:noFill/>
        </p:spPr>
        <p:txBody>
          <a:bodyPr wrap="none" rtlCol="0">
            <a:spAutoFit/>
          </a:bodyPr>
          <a:lstStyle/>
          <a:p>
            <a:r>
              <a:rPr lang="en-IN" dirty="0"/>
              <a:t>Fun read: </a:t>
            </a:r>
          </a:p>
          <a:p>
            <a:r>
              <a:rPr lang="en-IN" dirty="0"/>
              <a:t>Cell biology numbers. </a:t>
            </a:r>
            <a:r>
              <a:rPr lang="en-US" dirty="0">
                <a:hlinkClick r:id="rId2"/>
              </a:rPr>
              <a:t>http://book.bionumbers.org/</a:t>
            </a:r>
            <a:r>
              <a:rPr lang="en-US" dirty="0"/>
              <a:t>; </a:t>
            </a:r>
            <a:r>
              <a:rPr lang="en-US" dirty="0">
                <a:hlinkClick r:id="rId3"/>
              </a:rPr>
              <a:t>https://bionumbers.hms.harvard.edu/search.aspx</a:t>
            </a:r>
            <a:r>
              <a:rPr lang="en-US" dirty="0"/>
              <a:t> (to check BNID) </a:t>
            </a:r>
          </a:p>
          <a:p>
            <a:r>
              <a:rPr lang="en-US" dirty="0"/>
              <a:t>What is Life?</a:t>
            </a:r>
          </a:p>
          <a:p>
            <a:r>
              <a:rPr lang="en-US" dirty="0" err="1"/>
              <a:t>Em</a:t>
            </a:r>
            <a:r>
              <a:rPr lang="en-US" dirty="0"/>
              <a:t> Purcell: Life at low Reynold’s number</a:t>
            </a:r>
          </a:p>
        </p:txBody>
      </p:sp>
    </p:spTree>
    <p:extLst>
      <p:ext uri="{BB962C8B-B14F-4D97-AF65-F5344CB8AC3E}">
        <p14:creationId xmlns:p14="http://schemas.microsoft.com/office/powerpoint/2010/main" val="24873730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797657C-F5FC-76C3-7979-4ECCD30CA2A5}"/>
              </a:ext>
            </a:extLst>
          </p:cNvPr>
          <p:cNvSpPr>
            <a:spLocks noGrp="1"/>
          </p:cNvSpPr>
          <p:nvPr>
            <p:ph type="dt" sz="half" idx="10"/>
          </p:nvPr>
        </p:nvSpPr>
        <p:spPr/>
        <p:txBody>
          <a:bodyPr/>
          <a:lstStyle/>
          <a:p>
            <a:fld id="{3E6871E9-4FB5-3346-9AB6-04BD38DC8164}" type="datetime1">
              <a:rPr lang="en-IN" smtClean="0"/>
              <a:t>04/08/23</a:t>
            </a:fld>
            <a:endParaRPr lang="en-US"/>
          </a:p>
        </p:txBody>
      </p:sp>
      <p:sp>
        <p:nvSpPr>
          <p:cNvPr id="5" name="Footer Placeholder 4">
            <a:extLst>
              <a:ext uri="{FF2B5EF4-FFF2-40B4-BE49-F238E27FC236}">
                <a16:creationId xmlns:a16="http://schemas.microsoft.com/office/drawing/2014/main" id="{F67532C5-C7C9-F485-B623-1E0FB67C571E}"/>
              </a:ext>
            </a:extLst>
          </p:cNvPr>
          <p:cNvSpPr>
            <a:spLocks noGrp="1"/>
          </p:cNvSpPr>
          <p:nvPr>
            <p:ph type="ftr" sz="quarter" idx="11"/>
          </p:nvPr>
        </p:nvSpPr>
        <p:spPr/>
        <p:txBody>
          <a:bodyPr/>
          <a:lstStyle/>
          <a:p>
            <a:r>
              <a:rPr lang="en-US"/>
              <a:t>BS_Biophy 2ndyr_2023</a:t>
            </a:r>
          </a:p>
        </p:txBody>
      </p:sp>
      <p:sp>
        <p:nvSpPr>
          <p:cNvPr id="6" name="Slide Number Placeholder 5">
            <a:extLst>
              <a:ext uri="{FF2B5EF4-FFF2-40B4-BE49-F238E27FC236}">
                <a16:creationId xmlns:a16="http://schemas.microsoft.com/office/drawing/2014/main" id="{C0DF55A9-C183-3B3B-01DC-80BEBFCB223A}"/>
              </a:ext>
            </a:extLst>
          </p:cNvPr>
          <p:cNvSpPr>
            <a:spLocks noGrp="1"/>
          </p:cNvSpPr>
          <p:nvPr>
            <p:ph type="sldNum" sz="quarter" idx="12"/>
          </p:nvPr>
        </p:nvSpPr>
        <p:spPr/>
        <p:txBody>
          <a:bodyPr/>
          <a:lstStyle/>
          <a:p>
            <a:fld id="{9D8DF499-6D05-E04A-BB91-50383DFB9C1E}" type="slidenum">
              <a:rPr lang="en-US" smtClean="0"/>
              <a:t>20</a:t>
            </a:fld>
            <a:endParaRPr lang="en-US"/>
          </a:p>
        </p:txBody>
      </p:sp>
      <p:pic>
        <p:nvPicPr>
          <p:cNvPr id="2050" name="Picture 2">
            <a:extLst>
              <a:ext uri="{FF2B5EF4-FFF2-40B4-BE49-F238E27FC236}">
                <a16:creationId xmlns:a16="http://schemas.microsoft.com/office/drawing/2014/main" id="{6224E13C-F6D3-215C-4177-32403F44CE9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1991"/>
          <a:stretch/>
        </p:blipFill>
        <p:spPr bwMode="auto">
          <a:xfrm>
            <a:off x="232582" y="0"/>
            <a:ext cx="6697635" cy="597972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Table 7">
            <a:extLst>
              <a:ext uri="{FF2B5EF4-FFF2-40B4-BE49-F238E27FC236}">
                <a16:creationId xmlns:a16="http://schemas.microsoft.com/office/drawing/2014/main" id="{6958BD7B-573F-4230-DFD9-AD9D9AAFFFF2}"/>
              </a:ext>
            </a:extLst>
          </p:cNvPr>
          <p:cNvGraphicFramePr>
            <a:graphicFrameLocks noGrp="1"/>
          </p:cNvGraphicFramePr>
          <p:nvPr/>
        </p:nvGraphicFramePr>
        <p:xfrm>
          <a:off x="7799643" y="2867954"/>
          <a:ext cx="3431948" cy="640080"/>
        </p:xfrm>
        <a:graphic>
          <a:graphicData uri="http://schemas.openxmlformats.org/drawingml/2006/table">
            <a:tbl>
              <a:tblPr/>
              <a:tblGrid>
                <a:gridCol w="1715974">
                  <a:extLst>
                    <a:ext uri="{9D8B030D-6E8A-4147-A177-3AD203B41FA5}">
                      <a16:colId xmlns:a16="http://schemas.microsoft.com/office/drawing/2014/main" val="929583722"/>
                    </a:ext>
                  </a:extLst>
                </a:gridCol>
                <a:gridCol w="1715974">
                  <a:extLst>
                    <a:ext uri="{9D8B030D-6E8A-4147-A177-3AD203B41FA5}">
                      <a16:colId xmlns:a16="http://schemas.microsoft.com/office/drawing/2014/main" val="1000852957"/>
                    </a:ext>
                  </a:extLst>
                </a:gridCol>
              </a:tblGrid>
              <a:tr h="0">
                <a:tc>
                  <a:txBody>
                    <a:bodyPr/>
                    <a:lstStyle/>
                    <a:p>
                      <a:pPr algn="l" fontAlgn="t"/>
                      <a:r>
                        <a:rPr lang="en-IN" dirty="0">
                          <a:effectLst/>
                        </a:rPr>
                        <a:t>Value</a:t>
                      </a:r>
                    </a:p>
                  </a:txBody>
                  <a:tcPr>
                    <a:lnL>
                      <a:noFill/>
                    </a:lnL>
                    <a:lnR>
                      <a:noFill/>
                    </a:lnR>
                    <a:lnT>
                      <a:noFill/>
                    </a:lnT>
                    <a:lnB>
                      <a:noFill/>
                    </a:lnB>
                  </a:tcPr>
                </a:tc>
                <a:tc>
                  <a:txBody>
                    <a:bodyPr/>
                    <a:lstStyle/>
                    <a:p>
                      <a:pPr fontAlgn="t"/>
                      <a:r>
                        <a:rPr lang="en-IN" dirty="0">
                          <a:effectLst/>
                        </a:rPr>
                        <a:t>5 tetramer molecules</a:t>
                      </a:r>
                    </a:p>
                  </a:txBody>
                  <a:tcPr>
                    <a:lnL>
                      <a:noFill/>
                    </a:lnL>
                    <a:lnR>
                      <a:noFill/>
                    </a:lnR>
                    <a:lnT>
                      <a:noFill/>
                    </a:lnT>
                    <a:lnB>
                      <a:noFill/>
                    </a:lnB>
                  </a:tcPr>
                </a:tc>
                <a:extLst>
                  <a:ext uri="{0D108BD9-81ED-4DB2-BD59-A6C34878D82A}">
                    <a16:rowId xmlns:a16="http://schemas.microsoft.com/office/drawing/2014/main" val="1429219889"/>
                  </a:ext>
                </a:extLst>
              </a:tr>
            </a:tbl>
          </a:graphicData>
        </a:graphic>
      </p:graphicFrame>
      <p:sp>
        <p:nvSpPr>
          <p:cNvPr id="9" name="Rectangle 3">
            <a:extLst>
              <a:ext uri="{FF2B5EF4-FFF2-40B4-BE49-F238E27FC236}">
                <a16:creationId xmlns:a16="http://schemas.microsoft.com/office/drawing/2014/main" id="{FD7B454B-BF8D-87FE-EB8E-B04525995ABD}"/>
              </a:ext>
            </a:extLst>
          </p:cNvPr>
          <p:cNvSpPr>
            <a:spLocks noChangeArrowheads="1"/>
          </p:cNvSpPr>
          <p:nvPr/>
        </p:nvSpPr>
        <p:spPr bwMode="auto">
          <a:xfrm>
            <a:off x="7799643" y="2206234"/>
            <a:ext cx="8784714" cy="661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212529"/>
                </a:solidFill>
                <a:effectLst/>
                <a:latin typeface="-apple-system"/>
              </a:rPr>
              <a:t>Lac repressor tetramers per cell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85B3B00D-1252-F05C-D48A-EA1310757643}"/>
              </a:ext>
            </a:extLst>
          </p:cNvPr>
          <p:cNvSpPr txBox="1"/>
          <p:nvPr/>
        </p:nvSpPr>
        <p:spPr>
          <a:xfrm>
            <a:off x="7799643" y="4182956"/>
            <a:ext cx="4637746" cy="923330"/>
          </a:xfrm>
          <a:prstGeom prst="rect">
            <a:avLst/>
          </a:prstGeom>
          <a:noFill/>
        </p:spPr>
        <p:txBody>
          <a:bodyPr wrap="square">
            <a:spAutoFit/>
          </a:bodyPr>
          <a:lstStyle/>
          <a:p>
            <a:r>
              <a:rPr lang="en-IN" b="0" i="0" u="none" strike="noStrike" dirty="0">
                <a:solidFill>
                  <a:srgbClr val="212529"/>
                </a:solidFill>
                <a:effectLst/>
                <a:latin typeface="-apple-system"/>
              </a:rPr>
              <a:t>Gilbert W, Muller-Hill B. 1966. Isolation of the lac repressor. Proc. Natl. Acad. Sci. USA 56:1891–98</a:t>
            </a:r>
            <a:r>
              <a:rPr lang="en-IN" b="1" i="0" u="none" strike="noStrike" dirty="0">
                <a:solidFill>
                  <a:srgbClr val="212529"/>
                </a:solidFill>
                <a:effectLst/>
                <a:latin typeface="-apple-system"/>
              </a:rPr>
              <a:t>PubMed ID</a:t>
            </a:r>
            <a:r>
              <a:rPr lang="en-IN" b="0" i="0" u="none" strike="noStrike" dirty="0">
                <a:solidFill>
                  <a:srgbClr val="007BFF"/>
                </a:solidFill>
                <a:effectLst/>
                <a:latin typeface="-apple-system"/>
                <a:hlinkClick r:id="rId3"/>
              </a:rPr>
              <a:t>16591435</a:t>
            </a:r>
            <a:endParaRPr lang="en-US" dirty="0"/>
          </a:p>
        </p:txBody>
      </p:sp>
    </p:spTree>
    <p:extLst>
      <p:ext uri="{BB962C8B-B14F-4D97-AF65-F5344CB8AC3E}">
        <p14:creationId xmlns:p14="http://schemas.microsoft.com/office/powerpoint/2010/main" val="38202883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figure_02_0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41501" y="1308100"/>
            <a:ext cx="8507413" cy="4241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table_01_01_01"/>
          <p:cNvPicPr>
            <a:picLocks noChangeAspect="1" noChangeArrowheads="1"/>
          </p:cNvPicPr>
          <p:nvPr/>
        </p:nvPicPr>
        <p:blipFill>
          <a:blip r:embed="rId2" cstate="print"/>
          <a:srcRect/>
          <a:stretch>
            <a:fillRect/>
          </a:stretch>
        </p:blipFill>
        <p:spPr bwMode="auto">
          <a:xfrm>
            <a:off x="1968501" y="317501"/>
            <a:ext cx="8251825" cy="6240463"/>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table_02_0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4601" y="279400"/>
            <a:ext cx="7161213" cy="63134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7CCF16-8896-7653-371D-A3046D4B45A8}"/>
              </a:ext>
            </a:extLst>
          </p:cNvPr>
          <p:cNvSpPr>
            <a:spLocks noGrp="1"/>
          </p:cNvSpPr>
          <p:nvPr>
            <p:ph type="dt" sz="half" idx="10"/>
          </p:nvPr>
        </p:nvSpPr>
        <p:spPr/>
        <p:txBody>
          <a:bodyPr/>
          <a:lstStyle/>
          <a:p>
            <a:fld id="{0F4F89A3-02B3-0744-9487-0B0101178259}" type="datetime1">
              <a:rPr lang="en-IN" smtClean="0"/>
              <a:t>04/08/23</a:t>
            </a:fld>
            <a:endParaRPr lang="en-US"/>
          </a:p>
        </p:txBody>
      </p:sp>
      <p:sp>
        <p:nvSpPr>
          <p:cNvPr id="5" name="Footer Placeholder 4">
            <a:extLst>
              <a:ext uri="{FF2B5EF4-FFF2-40B4-BE49-F238E27FC236}">
                <a16:creationId xmlns:a16="http://schemas.microsoft.com/office/drawing/2014/main" id="{8F03543C-29CB-5BE5-0333-7679CBA9240B}"/>
              </a:ext>
            </a:extLst>
          </p:cNvPr>
          <p:cNvSpPr>
            <a:spLocks noGrp="1"/>
          </p:cNvSpPr>
          <p:nvPr>
            <p:ph type="ftr" sz="quarter" idx="11"/>
          </p:nvPr>
        </p:nvSpPr>
        <p:spPr/>
        <p:txBody>
          <a:bodyPr/>
          <a:lstStyle/>
          <a:p>
            <a:r>
              <a:rPr lang="en-US"/>
              <a:t>BS_Biophy 2ndyr_2023</a:t>
            </a:r>
          </a:p>
        </p:txBody>
      </p:sp>
      <p:sp>
        <p:nvSpPr>
          <p:cNvPr id="6" name="Slide Number Placeholder 5">
            <a:extLst>
              <a:ext uri="{FF2B5EF4-FFF2-40B4-BE49-F238E27FC236}">
                <a16:creationId xmlns:a16="http://schemas.microsoft.com/office/drawing/2014/main" id="{74F451D3-292F-612A-0A9C-E262F3552778}"/>
              </a:ext>
            </a:extLst>
          </p:cNvPr>
          <p:cNvSpPr>
            <a:spLocks noGrp="1"/>
          </p:cNvSpPr>
          <p:nvPr>
            <p:ph type="sldNum" sz="quarter" idx="12"/>
          </p:nvPr>
        </p:nvSpPr>
        <p:spPr/>
        <p:txBody>
          <a:bodyPr/>
          <a:lstStyle/>
          <a:p>
            <a:fld id="{9D8DF499-6D05-E04A-BB91-50383DFB9C1E}" type="slidenum">
              <a:rPr lang="en-US" smtClean="0"/>
              <a:t>24</a:t>
            </a:fld>
            <a:endParaRPr lang="en-US"/>
          </a:p>
        </p:txBody>
      </p:sp>
      <p:pic>
        <p:nvPicPr>
          <p:cNvPr id="7" name="Picture 6" descr="20150731_185709b.jpg">
            <a:extLst>
              <a:ext uri="{FF2B5EF4-FFF2-40B4-BE49-F238E27FC236}">
                <a16:creationId xmlns:a16="http://schemas.microsoft.com/office/drawing/2014/main" id="{A3880C04-9282-F0C4-613A-26B46F489C62}"/>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t="5556" b="37856"/>
          <a:stretch/>
        </p:blipFill>
        <p:spPr>
          <a:xfrm>
            <a:off x="435574" y="365125"/>
            <a:ext cx="5343950" cy="5376108"/>
          </a:xfrm>
          <a:prstGeom prst="rect">
            <a:avLst/>
          </a:prstGeom>
        </p:spPr>
      </p:pic>
      <p:pic>
        <p:nvPicPr>
          <p:cNvPr id="8" name="Picture 7" descr="20150731_185709b.jpg">
            <a:extLst>
              <a:ext uri="{FF2B5EF4-FFF2-40B4-BE49-F238E27FC236}">
                <a16:creationId xmlns:a16="http://schemas.microsoft.com/office/drawing/2014/main" id="{C095CFC4-C927-28EA-30DB-BF3B5F599A77}"/>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a:ext>
            </a:extLst>
          </a:blip>
          <a:srcRect t="62318" b="1"/>
          <a:stretch/>
        </p:blipFill>
        <p:spPr>
          <a:xfrm>
            <a:off x="6182150" y="1368377"/>
            <a:ext cx="5574276" cy="3734160"/>
          </a:xfrm>
          <a:prstGeom prst="rect">
            <a:avLst/>
          </a:prstGeom>
        </p:spPr>
      </p:pic>
    </p:spTree>
    <p:extLst>
      <p:ext uri="{BB962C8B-B14F-4D97-AF65-F5344CB8AC3E}">
        <p14:creationId xmlns:p14="http://schemas.microsoft.com/office/powerpoint/2010/main" val="28970443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9BDC7-FF8E-3FF3-1A7F-B5D20FD0D77E}"/>
              </a:ext>
            </a:extLst>
          </p:cNvPr>
          <p:cNvSpPr>
            <a:spLocks noGrp="1"/>
          </p:cNvSpPr>
          <p:nvPr>
            <p:ph type="title"/>
          </p:nvPr>
        </p:nvSpPr>
        <p:spPr/>
        <p:txBody>
          <a:bodyPr/>
          <a:lstStyle/>
          <a:p>
            <a:r>
              <a:rPr lang="en-US" dirty="0"/>
              <a:t>More estimates</a:t>
            </a:r>
          </a:p>
        </p:txBody>
      </p:sp>
      <p:sp>
        <p:nvSpPr>
          <p:cNvPr id="3" name="Content Placeholder 2">
            <a:extLst>
              <a:ext uri="{FF2B5EF4-FFF2-40B4-BE49-F238E27FC236}">
                <a16:creationId xmlns:a16="http://schemas.microsoft.com/office/drawing/2014/main" id="{57A9F56E-484C-9E4E-97D3-C91F46BD17C7}"/>
              </a:ext>
            </a:extLst>
          </p:cNvPr>
          <p:cNvSpPr>
            <a:spLocks noGrp="1"/>
          </p:cNvSpPr>
          <p:nvPr>
            <p:ph idx="1"/>
          </p:nvPr>
        </p:nvSpPr>
        <p:spPr/>
        <p:txBody>
          <a:bodyPr/>
          <a:lstStyle/>
          <a:p>
            <a:r>
              <a:rPr lang="en-IN" dirty="0" err="1"/>
              <a:t>Franklins’s</a:t>
            </a:r>
            <a:r>
              <a:rPr lang="en-IN" dirty="0"/>
              <a:t> oil experiment: 1 spoon: 5 cc covered 2000 m</a:t>
            </a:r>
            <a:r>
              <a:rPr lang="en-IN" baseline="30000" dirty="0"/>
              <a:t>2 </a:t>
            </a:r>
            <a:r>
              <a:rPr lang="en-IN" dirty="0"/>
              <a:t>of pond water. Size of an oil molecule?</a:t>
            </a:r>
          </a:p>
          <a:p>
            <a:endParaRPr lang="en-US" dirty="0"/>
          </a:p>
        </p:txBody>
      </p:sp>
      <p:sp>
        <p:nvSpPr>
          <p:cNvPr id="4" name="Date Placeholder 3">
            <a:extLst>
              <a:ext uri="{FF2B5EF4-FFF2-40B4-BE49-F238E27FC236}">
                <a16:creationId xmlns:a16="http://schemas.microsoft.com/office/drawing/2014/main" id="{0807B23A-3ADE-9F49-1F06-6D59B4831A6E}"/>
              </a:ext>
            </a:extLst>
          </p:cNvPr>
          <p:cNvSpPr>
            <a:spLocks noGrp="1"/>
          </p:cNvSpPr>
          <p:nvPr>
            <p:ph type="dt" sz="half" idx="10"/>
          </p:nvPr>
        </p:nvSpPr>
        <p:spPr/>
        <p:txBody>
          <a:bodyPr/>
          <a:lstStyle/>
          <a:p>
            <a:fld id="{7B86C58F-E6A5-644D-8C53-3EF65FB83974}" type="datetime1">
              <a:rPr lang="en-IN" smtClean="0"/>
              <a:t>04/08/23</a:t>
            </a:fld>
            <a:endParaRPr lang="en-US"/>
          </a:p>
        </p:txBody>
      </p:sp>
      <p:sp>
        <p:nvSpPr>
          <p:cNvPr id="5" name="Footer Placeholder 4">
            <a:extLst>
              <a:ext uri="{FF2B5EF4-FFF2-40B4-BE49-F238E27FC236}">
                <a16:creationId xmlns:a16="http://schemas.microsoft.com/office/drawing/2014/main" id="{5E24D87D-11BB-1275-4892-88F3D3E531B7}"/>
              </a:ext>
            </a:extLst>
          </p:cNvPr>
          <p:cNvSpPr>
            <a:spLocks noGrp="1"/>
          </p:cNvSpPr>
          <p:nvPr>
            <p:ph type="ftr" sz="quarter" idx="11"/>
          </p:nvPr>
        </p:nvSpPr>
        <p:spPr/>
        <p:txBody>
          <a:bodyPr/>
          <a:lstStyle/>
          <a:p>
            <a:r>
              <a:rPr lang="en-US"/>
              <a:t>BS_Biophy 2ndyr_2023</a:t>
            </a:r>
          </a:p>
        </p:txBody>
      </p:sp>
      <p:sp>
        <p:nvSpPr>
          <p:cNvPr id="6" name="Slide Number Placeholder 5">
            <a:extLst>
              <a:ext uri="{FF2B5EF4-FFF2-40B4-BE49-F238E27FC236}">
                <a16:creationId xmlns:a16="http://schemas.microsoft.com/office/drawing/2014/main" id="{05ADDDC1-0B5B-E9EE-8823-DDE24ECDCBC8}"/>
              </a:ext>
            </a:extLst>
          </p:cNvPr>
          <p:cNvSpPr>
            <a:spLocks noGrp="1"/>
          </p:cNvSpPr>
          <p:nvPr>
            <p:ph type="sldNum" sz="quarter" idx="12"/>
          </p:nvPr>
        </p:nvSpPr>
        <p:spPr/>
        <p:txBody>
          <a:bodyPr/>
          <a:lstStyle/>
          <a:p>
            <a:fld id="{9D8DF499-6D05-E04A-BB91-50383DFB9C1E}" type="slidenum">
              <a:rPr lang="en-US" smtClean="0"/>
              <a:t>25</a:t>
            </a:fld>
            <a:endParaRPr lang="en-US"/>
          </a:p>
        </p:txBody>
      </p:sp>
      <p:pic>
        <p:nvPicPr>
          <p:cNvPr id="8" name="Picture 7" descr="A white paper with blue writing&#10;&#10;Description automatically generated">
            <a:extLst>
              <a:ext uri="{FF2B5EF4-FFF2-40B4-BE49-F238E27FC236}">
                <a16:creationId xmlns:a16="http://schemas.microsoft.com/office/drawing/2014/main" id="{4A647AC0-E7C5-5C86-F04E-84D93A3DD46B}"/>
              </a:ext>
            </a:extLst>
          </p:cNvPr>
          <p:cNvPicPr>
            <a:picLocks noChangeAspect="1"/>
          </p:cNvPicPr>
          <p:nvPr/>
        </p:nvPicPr>
        <p:blipFill>
          <a:blip r:embed="rId2"/>
          <a:stretch>
            <a:fillRect/>
          </a:stretch>
        </p:blipFill>
        <p:spPr>
          <a:xfrm>
            <a:off x="1029209" y="2882408"/>
            <a:ext cx="5720163" cy="2493633"/>
          </a:xfrm>
          <a:prstGeom prst="rect">
            <a:avLst/>
          </a:prstGeom>
        </p:spPr>
      </p:pic>
    </p:spTree>
    <p:extLst>
      <p:ext uri="{BB962C8B-B14F-4D97-AF65-F5344CB8AC3E}">
        <p14:creationId xmlns:p14="http://schemas.microsoft.com/office/powerpoint/2010/main" val="13552244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nner Life of a Cell  Protein Packing">
            <a:hlinkClick r:id="" action="ppaction://media"/>
            <a:extLst>
              <a:ext uri="{FF2B5EF4-FFF2-40B4-BE49-F238E27FC236}">
                <a16:creationId xmlns:a16="http://schemas.microsoft.com/office/drawing/2014/main" id="{D319260F-1A79-412D-910F-431DAEF0851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4886" y="2324101"/>
            <a:ext cx="6096000" cy="3429000"/>
          </a:xfrm>
          <a:prstGeom prst="rect">
            <a:avLst/>
          </a:prstGeom>
        </p:spPr>
      </p:pic>
      <p:pic>
        <p:nvPicPr>
          <p:cNvPr id="6" name="Picture 3">
            <a:extLst>
              <a:ext uri="{FF2B5EF4-FFF2-40B4-BE49-F238E27FC236}">
                <a16:creationId xmlns:a16="http://schemas.microsoft.com/office/drawing/2014/main" id="{0784D452-74FB-401C-B8B6-070C2DE09EEC}"/>
              </a:ext>
            </a:extLst>
          </p:cNvPr>
          <p:cNvPicPr>
            <a:picLocks noChangeAspect="1" noChangeArrowheads="1"/>
          </p:cNvPicPr>
          <p:nvPr/>
        </p:nvPicPr>
        <p:blipFill>
          <a:blip r:embed="rId5"/>
          <a:srcRect/>
          <a:stretch>
            <a:fillRect/>
          </a:stretch>
        </p:blipFill>
        <p:spPr bwMode="auto">
          <a:xfrm>
            <a:off x="7334216" y="2448462"/>
            <a:ext cx="2114541" cy="1249771"/>
          </a:xfrm>
          <a:prstGeom prst="rect">
            <a:avLst/>
          </a:prstGeom>
          <a:noFill/>
          <a:ln w="9525">
            <a:solidFill>
              <a:srgbClr val="FF0000"/>
            </a:solidFill>
            <a:miter lim="800000"/>
            <a:headEnd/>
            <a:tailEnd/>
          </a:ln>
          <a:effectLst/>
        </p:spPr>
      </p:pic>
      <p:sp>
        <p:nvSpPr>
          <p:cNvPr id="7" name="TextBox 6">
            <a:extLst>
              <a:ext uri="{FF2B5EF4-FFF2-40B4-BE49-F238E27FC236}">
                <a16:creationId xmlns:a16="http://schemas.microsoft.com/office/drawing/2014/main" id="{16EEA44D-5332-42EA-A5D7-9F38740328CA}"/>
              </a:ext>
            </a:extLst>
          </p:cNvPr>
          <p:cNvSpPr txBox="1"/>
          <p:nvPr/>
        </p:nvSpPr>
        <p:spPr>
          <a:xfrm>
            <a:off x="7334215" y="3626794"/>
            <a:ext cx="1640770" cy="369332"/>
          </a:xfrm>
          <a:prstGeom prst="rect">
            <a:avLst/>
          </a:prstGeom>
          <a:noFill/>
        </p:spPr>
        <p:txBody>
          <a:bodyPr wrap="none" rtlCol="0">
            <a:spAutoFit/>
          </a:bodyPr>
          <a:lstStyle/>
          <a:p>
            <a:r>
              <a:rPr lang="en-IN" dirty="0" err="1"/>
              <a:t>Einstien</a:t>
            </a:r>
            <a:r>
              <a:rPr lang="en-IN" dirty="0"/>
              <a:t>, Stokes</a:t>
            </a:r>
          </a:p>
        </p:txBody>
      </p:sp>
      <p:sp>
        <p:nvSpPr>
          <p:cNvPr id="8" name="TextBox 7">
            <a:extLst>
              <a:ext uri="{FF2B5EF4-FFF2-40B4-BE49-F238E27FC236}">
                <a16:creationId xmlns:a16="http://schemas.microsoft.com/office/drawing/2014/main" id="{48D5711C-7511-4D73-AB76-7708E502EB08}"/>
              </a:ext>
            </a:extLst>
          </p:cNvPr>
          <p:cNvSpPr txBox="1"/>
          <p:nvPr/>
        </p:nvSpPr>
        <p:spPr>
          <a:xfrm>
            <a:off x="9487605" y="3198167"/>
            <a:ext cx="2704395" cy="461665"/>
          </a:xfrm>
          <a:prstGeom prst="rect">
            <a:avLst/>
          </a:prstGeom>
          <a:noFill/>
        </p:spPr>
        <p:txBody>
          <a:bodyPr wrap="none" rtlCol="0">
            <a:spAutoFit/>
          </a:bodyPr>
          <a:lstStyle/>
          <a:p>
            <a:r>
              <a:rPr lang="en-IN" sz="2400" dirty="0"/>
              <a:t>= (200/</a:t>
            </a:r>
            <a:r>
              <a:rPr lang="en-IN" sz="2400" dirty="0" err="1"/>
              <a:t>a</a:t>
            </a:r>
            <a:r>
              <a:rPr lang="en-IN" sz="2400" baseline="-25000" dirty="0" err="1"/>
              <a:t>nm</a:t>
            </a:r>
            <a:r>
              <a:rPr lang="en-IN" sz="2400" dirty="0"/>
              <a:t>) </a:t>
            </a:r>
            <a:r>
              <a:rPr lang="en-IN" sz="2400" dirty="0">
                <a:sym typeface="Symbol"/>
              </a:rPr>
              <a:t>m</a:t>
            </a:r>
            <a:r>
              <a:rPr lang="en-IN" sz="2400" baseline="30000" dirty="0">
                <a:sym typeface="Symbol"/>
              </a:rPr>
              <a:t>2</a:t>
            </a:r>
            <a:r>
              <a:rPr lang="en-IN" sz="2400" dirty="0">
                <a:sym typeface="Symbol"/>
              </a:rPr>
              <a:t>/sec</a:t>
            </a:r>
            <a:endParaRPr lang="en-IN" sz="2400" dirty="0"/>
          </a:p>
        </p:txBody>
      </p:sp>
      <p:sp>
        <p:nvSpPr>
          <p:cNvPr id="9" name="Title 1">
            <a:extLst>
              <a:ext uri="{FF2B5EF4-FFF2-40B4-BE49-F238E27FC236}">
                <a16:creationId xmlns:a16="http://schemas.microsoft.com/office/drawing/2014/main" id="{89C39C52-5B17-438E-8783-B3978DEF58EF}"/>
              </a:ext>
            </a:extLst>
          </p:cNvPr>
          <p:cNvSpPr>
            <a:spLocks noGrp="1"/>
          </p:cNvSpPr>
          <p:nvPr>
            <p:ph type="title"/>
          </p:nvPr>
        </p:nvSpPr>
        <p:spPr>
          <a:xfrm>
            <a:off x="838200" y="365125"/>
            <a:ext cx="10515600" cy="1325563"/>
          </a:xfrm>
        </p:spPr>
        <p:txBody>
          <a:bodyPr/>
          <a:lstStyle/>
          <a:p>
            <a:r>
              <a:rPr lang="en-IN" dirty="0"/>
              <a:t>Fluctuations are incessant – cannot be ignored</a:t>
            </a:r>
            <a:endParaRPr lang="en-US" dirty="0"/>
          </a:p>
        </p:txBody>
      </p:sp>
      <p:sp>
        <p:nvSpPr>
          <p:cNvPr id="10" name="TextBox 9">
            <a:extLst>
              <a:ext uri="{FF2B5EF4-FFF2-40B4-BE49-F238E27FC236}">
                <a16:creationId xmlns:a16="http://schemas.microsoft.com/office/drawing/2014/main" id="{EE38D5C4-ECC5-411C-ADB0-27290433B131}"/>
              </a:ext>
            </a:extLst>
          </p:cNvPr>
          <p:cNvSpPr txBox="1"/>
          <p:nvPr/>
        </p:nvSpPr>
        <p:spPr>
          <a:xfrm>
            <a:off x="7222435" y="1735415"/>
            <a:ext cx="2105641" cy="369332"/>
          </a:xfrm>
          <a:prstGeom prst="rect">
            <a:avLst/>
          </a:prstGeom>
          <a:noFill/>
        </p:spPr>
        <p:txBody>
          <a:bodyPr wrap="none" rtlCol="0">
            <a:spAutoFit/>
          </a:bodyPr>
          <a:lstStyle/>
          <a:p>
            <a:r>
              <a:rPr lang="en-IN" dirty="0"/>
              <a:t>…….but  size matters</a:t>
            </a:r>
            <a:endParaRPr lang="en-US" dirty="0"/>
          </a:p>
        </p:txBody>
      </p:sp>
      <p:sp>
        <p:nvSpPr>
          <p:cNvPr id="2" name="Date Placeholder 1">
            <a:extLst>
              <a:ext uri="{FF2B5EF4-FFF2-40B4-BE49-F238E27FC236}">
                <a16:creationId xmlns:a16="http://schemas.microsoft.com/office/drawing/2014/main" id="{4437F95A-FC18-75D0-FBAD-FC3149305C13}"/>
              </a:ext>
            </a:extLst>
          </p:cNvPr>
          <p:cNvSpPr>
            <a:spLocks noGrp="1"/>
          </p:cNvSpPr>
          <p:nvPr>
            <p:ph type="dt" sz="half" idx="10"/>
          </p:nvPr>
        </p:nvSpPr>
        <p:spPr/>
        <p:txBody>
          <a:bodyPr/>
          <a:lstStyle/>
          <a:p>
            <a:fld id="{C235A003-895A-D443-9B30-B1CE193EFD22}" type="datetime1">
              <a:rPr lang="en-IN" smtClean="0"/>
              <a:t>04/08/23</a:t>
            </a:fld>
            <a:endParaRPr lang="en-US"/>
          </a:p>
        </p:txBody>
      </p:sp>
      <p:sp>
        <p:nvSpPr>
          <p:cNvPr id="3" name="Footer Placeholder 2">
            <a:extLst>
              <a:ext uri="{FF2B5EF4-FFF2-40B4-BE49-F238E27FC236}">
                <a16:creationId xmlns:a16="http://schemas.microsoft.com/office/drawing/2014/main" id="{0C9267D7-B0EC-53BB-4B91-B8195CF2E24D}"/>
              </a:ext>
            </a:extLst>
          </p:cNvPr>
          <p:cNvSpPr>
            <a:spLocks noGrp="1"/>
          </p:cNvSpPr>
          <p:nvPr>
            <p:ph type="ftr" sz="quarter" idx="11"/>
          </p:nvPr>
        </p:nvSpPr>
        <p:spPr/>
        <p:txBody>
          <a:bodyPr/>
          <a:lstStyle/>
          <a:p>
            <a:r>
              <a:rPr lang="en-US"/>
              <a:t>BS_Biophy 2ndyr_2023</a:t>
            </a:r>
          </a:p>
        </p:txBody>
      </p:sp>
      <p:sp>
        <p:nvSpPr>
          <p:cNvPr id="5" name="Slide Number Placeholder 4">
            <a:extLst>
              <a:ext uri="{FF2B5EF4-FFF2-40B4-BE49-F238E27FC236}">
                <a16:creationId xmlns:a16="http://schemas.microsoft.com/office/drawing/2014/main" id="{55ABE424-DB6B-1764-D387-8A01795AD725}"/>
              </a:ext>
            </a:extLst>
          </p:cNvPr>
          <p:cNvSpPr>
            <a:spLocks noGrp="1"/>
          </p:cNvSpPr>
          <p:nvPr>
            <p:ph type="sldNum" sz="quarter" idx="12"/>
          </p:nvPr>
        </p:nvSpPr>
        <p:spPr/>
        <p:txBody>
          <a:bodyPr/>
          <a:lstStyle/>
          <a:p>
            <a:fld id="{9D8DF499-6D05-E04A-BB91-50383DFB9C1E}" type="slidenum">
              <a:rPr lang="en-US" smtClean="0"/>
              <a:t>26</a:t>
            </a:fld>
            <a:endParaRPr lang="en-US"/>
          </a:p>
        </p:txBody>
      </p:sp>
    </p:spTree>
    <p:extLst>
      <p:ext uri="{BB962C8B-B14F-4D97-AF65-F5344CB8AC3E}">
        <p14:creationId xmlns:p14="http://schemas.microsoft.com/office/powerpoint/2010/main" val="991623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0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D37B9-5899-A3F3-0A48-ADC17A889B8E}"/>
              </a:ext>
            </a:extLst>
          </p:cNvPr>
          <p:cNvSpPr>
            <a:spLocks noGrp="1"/>
          </p:cNvSpPr>
          <p:nvPr>
            <p:ph type="title"/>
          </p:nvPr>
        </p:nvSpPr>
        <p:spPr/>
        <p:txBody>
          <a:bodyPr/>
          <a:lstStyle/>
          <a:p>
            <a:r>
              <a:rPr lang="en-US" dirty="0"/>
              <a:t>Syllabus</a:t>
            </a:r>
          </a:p>
        </p:txBody>
      </p:sp>
      <p:sp>
        <p:nvSpPr>
          <p:cNvPr id="3" name="Content Placeholder 2">
            <a:extLst>
              <a:ext uri="{FF2B5EF4-FFF2-40B4-BE49-F238E27FC236}">
                <a16:creationId xmlns:a16="http://schemas.microsoft.com/office/drawing/2014/main" id="{65A61F73-3773-AF3A-4A4B-67EF8E353797}"/>
              </a:ext>
            </a:extLst>
          </p:cNvPr>
          <p:cNvSpPr>
            <a:spLocks noGrp="1"/>
          </p:cNvSpPr>
          <p:nvPr>
            <p:ph idx="1"/>
          </p:nvPr>
        </p:nvSpPr>
        <p:spPr/>
        <p:txBody>
          <a:bodyPr>
            <a:normAutofit fontScale="55000" lnSpcReduction="20000"/>
          </a:bodyPr>
          <a:lstStyle/>
          <a:p>
            <a:br>
              <a:rPr lang="en-US" dirty="0"/>
            </a:br>
            <a:br>
              <a:rPr lang="en-US" dirty="0"/>
            </a:br>
            <a:r>
              <a:rPr lang="en-US" dirty="0"/>
              <a:t>Heat as a form of energy: Concept of free energy; free energy transduction; order/disorder in biology; forces and energies </a:t>
            </a:r>
            <a:br>
              <a:rPr lang="en-US" dirty="0"/>
            </a:br>
            <a:br>
              <a:rPr lang="en-US" dirty="0"/>
            </a:br>
            <a:endParaRPr lang="en-US" dirty="0"/>
          </a:p>
          <a:p>
            <a:r>
              <a:rPr lang="en-US" dirty="0"/>
              <a:t>Molecular interactions: Physical basis and implications in biology </a:t>
            </a:r>
            <a:br>
              <a:rPr lang="en-US" dirty="0"/>
            </a:br>
            <a:br>
              <a:rPr lang="en-US" dirty="0"/>
            </a:br>
            <a:endParaRPr lang="en-US" dirty="0"/>
          </a:p>
          <a:p>
            <a:r>
              <a:rPr lang="en-US" dirty="0"/>
              <a:t>Dimensions and Units: Dimensional analysis; biomolecules dimensions, arrangements, internal energies </a:t>
            </a:r>
            <a:br>
              <a:rPr lang="en-US" dirty="0"/>
            </a:br>
            <a:br>
              <a:rPr lang="en-US" dirty="0"/>
            </a:br>
            <a:endParaRPr lang="en-US" dirty="0"/>
          </a:p>
          <a:p>
            <a:r>
              <a:rPr lang="en-US" dirty="0"/>
              <a:t>Special properties of water: Importance in biology </a:t>
            </a:r>
            <a:br>
              <a:rPr lang="en-US" dirty="0"/>
            </a:br>
            <a:br>
              <a:rPr lang="en-US" dirty="0"/>
            </a:br>
            <a:endParaRPr lang="en-US" dirty="0"/>
          </a:p>
          <a:p>
            <a:r>
              <a:rPr lang="en-US" dirty="0"/>
              <a:t>Overview of structures inside cells: Dimensions, crowding, basic functioning principles, timescales of cellular processes; energies/forces inside live cells. Modes of information transfer; </a:t>
            </a:r>
            <a:br>
              <a:rPr lang="en-US" dirty="0"/>
            </a:br>
            <a:br>
              <a:rPr lang="en-US" dirty="0"/>
            </a:br>
            <a:endParaRPr lang="en-US" dirty="0"/>
          </a:p>
          <a:p>
            <a:r>
              <a:rPr lang="en-US" dirty="0"/>
              <a:t>Distributions in nature: Origin, implications </a:t>
            </a:r>
            <a:br>
              <a:rPr lang="en-US" dirty="0"/>
            </a:br>
            <a:endParaRPr lang="en-US" dirty="0"/>
          </a:p>
          <a:p>
            <a:endParaRPr lang="en-US" dirty="0"/>
          </a:p>
        </p:txBody>
      </p:sp>
      <p:sp>
        <p:nvSpPr>
          <p:cNvPr id="4" name="Date Placeholder 3">
            <a:extLst>
              <a:ext uri="{FF2B5EF4-FFF2-40B4-BE49-F238E27FC236}">
                <a16:creationId xmlns:a16="http://schemas.microsoft.com/office/drawing/2014/main" id="{93FED214-2125-F9E4-AF15-252AF5837E3C}"/>
              </a:ext>
            </a:extLst>
          </p:cNvPr>
          <p:cNvSpPr>
            <a:spLocks noGrp="1"/>
          </p:cNvSpPr>
          <p:nvPr>
            <p:ph type="dt" sz="half" idx="10"/>
          </p:nvPr>
        </p:nvSpPr>
        <p:spPr/>
        <p:txBody>
          <a:bodyPr/>
          <a:lstStyle/>
          <a:p>
            <a:fld id="{B1FC123A-E1CA-E94B-A5EC-3C452DB4C1D7}" type="datetime1">
              <a:rPr lang="en-IN" smtClean="0"/>
              <a:t>04/08/23</a:t>
            </a:fld>
            <a:endParaRPr lang="en-US"/>
          </a:p>
        </p:txBody>
      </p:sp>
      <p:sp>
        <p:nvSpPr>
          <p:cNvPr id="5" name="Footer Placeholder 4">
            <a:extLst>
              <a:ext uri="{FF2B5EF4-FFF2-40B4-BE49-F238E27FC236}">
                <a16:creationId xmlns:a16="http://schemas.microsoft.com/office/drawing/2014/main" id="{93F64740-1B01-69B4-4F74-135CF9173448}"/>
              </a:ext>
            </a:extLst>
          </p:cNvPr>
          <p:cNvSpPr>
            <a:spLocks noGrp="1"/>
          </p:cNvSpPr>
          <p:nvPr>
            <p:ph type="ftr" sz="quarter" idx="11"/>
          </p:nvPr>
        </p:nvSpPr>
        <p:spPr/>
        <p:txBody>
          <a:bodyPr/>
          <a:lstStyle/>
          <a:p>
            <a:r>
              <a:rPr lang="en-US"/>
              <a:t>BS_Biophy 2ndyr_2023</a:t>
            </a:r>
          </a:p>
        </p:txBody>
      </p:sp>
      <p:sp>
        <p:nvSpPr>
          <p:cNvPr id="6" name="Slide Number Placeholder 5">
            <a:extLst>
              <a:ext uri="{FF2B5EF4-FFF2-40B4-BE49-F238E27FC236}">
                <a16:creationId xmlns:a16="http://schemas.microsoft.com/office/drawing/2014/main" id="{EE7E60A3-150D-267E-7C3F-AC4F496CFA53}"/>
              </a:ext>
            </a:extLst>
          </p:cNvPr>
          <p:cNvSpPr>
            <a:spLocks noGrp="1"/>
          </p:cNvSpPr>
          <p:nvPr>
            <p:ph type="sldNum" sz="quarter" idx="12"/>
          </p:nvPr>
        </p:nvSpPr>
        <p:spPr/>
        <p:txBody>
          <a:bodyPr/>
          <a:lstStyle/>
          <a:p>
            <a:fld id="{9D8DF499-6D05-E04A-BB91-50383DFB9C1E}" type="slidenum">
              <a:rPr lang="en-US" smtClean="0"/>
              <a:t>3</a:t>
            </a:fld>
            <a:endParaRPr lang="en-US"/>
          </a:p>
        </p:txBody>
      </p:sp>
    </p:spTree>
    <p:extLst>
      <p:ext uri="{BB962C8B-B14F-4D97-AF65-F5344CB8AC3E}">
        <p14:creationId xmlns:p14="http://schemas.microsoft.com/office/powerpoint/2010/main" val="4035672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Biophysics</a:t>
            </a:r>
          </a:p>
        </p:txBody>
      </p:sp>
      <p:sp>
        <p:nvSpPr>
          <p:cNvPr id="4" name="TextBox 3"/>
          <p:cNvSpPr txBox="1"/>
          <p:nvPr/>
        </p:nvSpPr>
        <p:spPr>
          <a:xfrm>
            <a:off x="316276" y="1771138"/>
            <a:ext cx="5406416" cy="523220"/>
          </a:xfrm>
          <a:prstGeom prst="rect">
            <a:avLst/>
          </a:prstGeom>
          <a:noFill/>
        </p:spPr>
        <p:txBody>
          <a:bodyPr wrap="none" rtlCol="0">
            <a:spAutoFit/>
          </a:bodyPr>
          <a:lstStyle/>
          <a:p>
            <a:r>
              <a:rPr lang="en-IN" sz="2800" dirty="0"/>
              <a:t>Using Physics to understand Biology</a:t>
            </a:r>
          </a:p>
        </p:txBody>
      </p:sp>
      <p:sp>
        <p:nvSpPr>
          <p:cNvPr id="5" name="TextBox 4"/>
          <p:cNvSpPr txBox="1"/>
          <p:nvPr/>
        </p:nvSpPr>
        <p:spPr>
          <a:xfrm>
            <a:off x="316276" y="2224757"/>
            <a:ext cx="1418978" cy="523220"/>
          </a:xfrm>
          <a:prstGeom prst="rect">
            <a:avLst/>
          </a:prstGeom>
          <a:noFill/>
        </p:spPr>
        <p:txBody>
          <a:bodyPr wrap="none" rtlCol="0">
            <a:spAutoFit/>
          </a:bodyPr>
          <a:lstStyle/>
          <a:p>
            <a:r>
              <a:rPr lang="en-IN" sz="2800" dirty="0"/>
              <a:t>Biology?</a:t>
            </a:r>
          </a:p>
        </p:txBody>
      </p:sp>
      <p:sp>
        <p:nvSpPr>
          <p:cNvPr id="6" name="TextBox 5"/>
          <p:cNvSpPr txBox="1"/>
          <p:nvPr/>
        </p:nvSpPr>
        <p:spPr>
          <a:xfrm>
            <a:off x="316276" y="2710334"/>
            <a:ext cx="861839" cy="523220"/>
          </a:xfrm>
          <a:prstGeom prst="rect">
            <a:avLst/>
          </a:prstGeom>
          <a:noFill/>
        </p:spPr>
        <p:txBody>
          <a:bodyPr wrap="none" rtlCol="0">
            <a:spAutoFit/>
          </a:bodyPr>
          <a:lstStyle/>
          <a:p>
            <a:r>
              <a:rPr lang="en-IN" sz="2800" dirty="0"/>
              <a:t>Life?</a:t>
            </a:r>
          </a:p>
        </p:txBody>
      </p:sp>
      <p:sp>
        <p:nvSpPr>
          <p:cNvPr id="7" name="TextBox 6"/>
          <p:cNvSpPr txBox="1"/>
          <p:nvPr/>
        </p:nvSpPr>
        <p:spPr>
          <a:xfrm>
            <a:off x="256900" y="3188823"/>
            <a:ext cx="5525167" cy="523220"/>
          </a:xfrm>
          <a:prstGeom prst="rect">
            <a:avLst/>
          </a:prstGeom>
          <a:noFill/>
        </p:spPr>
        <p:txBody>
          <a:bodyPr wrap="none" rtlCol="0">
            <a:spAutoFit/>
          </a:bodyPr>
          <a:lstStyle/>
          <a:p>
            <a:r>
              <a:rPr lang="en-IN" sz="2800" dirty="0"/>
              <a:t>Physical Laws in Biological systems??</a:t>
            </a:r>
          </a:p>
        </p:txBody>
      </p:sp>
      <p:sp>
        <p:nvSpPr>
          <p:cNvPr id="8" name="TextBox 7"/>
          <p:cNvSpPr txBox="1"/>
          <p:nvPr/>
        </p:nvSpPr>
        <p:spPr>
          <a:xfrm>
            <a:off x="256900" y="3722892"/>
            <a:ext cx="4936608" cy="523220"/>
          </a:xfrm>
          <a:prstGeom prst="rect">
            <a:avLst/>
          </a:prstGeom>
          <a:noFill/>
        </p:spPr>
        <p:txBody>
          <a:bodyPr wrap="none" rtlCol="0">
            <a:spAutoFit/>
          </a:bodyPr>
          <a:lstStyle/>
          <a:p>
            <a:r>
              <a:rPr lang="en-IN" sz="2800" dirty="0"/>
              <a:t>Physical Laws in other systems??</a:t>
            </a:r>
          </a:p>
        </p:txBody>
      </p:sp>
      <p:sp>
        <p:nvSpPr>
          <p:cNvPr id="9" name="TextBox 8"/>
          <p:cNvSpPr txBox="1"/>
          <p:nvPr/>
        </p:nvSpPr>
        <p:spPr>
          <a:xfrm>
            <a:off x="6563759" y="4979151"/>
            <a:ext cx="5339282" cy="1384995"/>
          </a:xfrm>
          <a:prstGeom prst="rect">
            <a:avLst/>
          </a:prstGeom>
          <a:noFill/>
        </p:spPr>
        <p:txBody>
          <a:bodyPr wrap="none" rtlCol="0">
            <a:spAutoFit/>
          </a:bodyPr>
          <a:lstStyle/>
          <a:p>
            <a:pPr algn="r"/>
            <a:r>
              <a:rPr lang="en-IN" sz="2800" dirty="0"/>
              <a:t>WHERE DO WE START FROM??????</a:t>
            </a:r>
          </a:p>
          <a:p>
            <a:pPr algn="r"/>
            <a:endParaRPr lang="en-IN" sz="2800" dirty="0"/>
          </a:p>
          <a:p>
            <a:pPr algn="r"/>
            <a:r>
              <a:rPr lang="en-IN" sz="2800" dirty="0"/>
              <a:t>...</a:t>
            </a:r>
            <a:r>
              <a:rPr lang="en-IN" sz="2800" dirty="0" err="1"/>
              <a:t>Classwork</a:t>
            </a:r>
            <a:r>
              <a:rPr lang="en-IN" sz="2800" dirty="0"/>
              <a:t> 1</a:t>
            </a:r>
          </a:p>
        </p:txBody>
      </p:sp>
      <p:sp>
        <p:nvSpPr>
          <p:cNvPr id="10" name="Rectangle 9"/>
          <p:cNvSpPr/>
          <p:nvPr/>
        </p:nvSpPr>
        <p:spPr>
          <a:xfrm>
            <a:off x="3524250" y="6581025"/>
            <a:ext cx="5143500" cy="300082"/>
          </a:xfrm>
          <a:prstGeom prst="rect">
            <a:avLst/>
          </a:prstGeom>
        </p:spPr>
        <p:txBody>
          <a:bodyPr wrap="square">
            <a:spAutoFit/>
          </a:bodyPr>
          <a:lstStyle/>
          <a:p>
            <a:r>
              <a:rPr lang="en-IN" sz="1350" dirty="0"/>
              <a:t>http://whatislife.stanford.edu/LoCo_files/What-is-Life.pdf</a:t>
            </a:r>
          </a:p>
        </p:txBody>
      </p:sp>
      <p:sp>
        <p:nvSpPr>
          <p:cNvPr id="3" name="Date Placeholder 2">
            <a:extLst>
              <a:ext uri="{FF2B5EF4-FFF2-40B4-BE49-F238E27FC236}">
                <a16:creationId xmlns:a16="http://schemas.microsoft.com/office/drawing/2014/main" id="{5CE5B245-D815-B6F9-3C9A-6392CA49381E}"/>
              </a:ext>
            </a:extLst>
          </p:cNvPr>
          <p:cNvSpPr>
            <a:spLocks noGrp="1"/>
          </p:cNvSpPr>
          <p:nvPr>
            <p:ph type="dt" sz="half" idx="10"/>
          </p:nvPr>
        </p:nvSpPr>
        <p:spPr/>
        <p:txBody>
          <a:bodyPr/>
          <a:lstStyle/>
          <a:p>
            <a:fld id="{C2411D44-4218-2944-B891-BE2B5AFC660C}" type="datetime1">
              <a:rPr lang="en-IN" smtClean="0"/>
              <a:t>04/08/23</a:t>
            </a:fld>
            <a:endParaRPr lang="en-US"/>
          </a:p>
        </p:txBody>
      </p:sp>
      <p:sp>
        <p:nvSpPr>
          <p:cNvPr id="11" name="Footer Placeholder 10">
            <a:extLst>
              <a:ext uri="{FF2B5EF4-FFF2-40B4-BE49-F238E27FC236}">
                <a16:creationId xmlns:a16="http://schemas.microsoft.com/office/drawing/2014/main" id="{95130BD4-CCA9-4025-8D82-6CDD904022C1}"/>
              </a:ext>
            </a:extLst>
          </p:cNvPr>
          <p:cNvSpPr>
            <a:spLocks noGrp="1"/>
          </p:cNvSpPr>
          <p:nvPr>
            <p:ph type="ftr" sz="quarter" idx="11"/>
          </p:nvPr>
        </p:nvSpPr>
        <p:spPr/>
        <p:txBody>
          <a:bodyPr/>
          <a:lstStyle/>
          <a:p>
            <a:r>
              <a:rPr lang="en-US"/>
              <a:t>BS_Biophy 2ndyr_2023</a:t>
            </a:r>
          </a:p>
        </p:txBody>
      </p:sp>
      <p:sp>
        <p:nvSpPr>
          <p:cNvPr id="12" name="Slide Number Placeholder 11">
            <a:extLst>
              <a:ext uri="{FF2B5EF4-FFF2-40B4-BE49-F238E27FC236}">
                <a16:creationId xmlns:a16="http://schemas.microsoft.com/office/drawing/2014/main" id="{C65BE826-C113-84BA-D27D-36216C73FE33}"/>
              </a:ext>
            </a:extLst>
          </p:cNvPr>
          <p:cNvSpPr>
            <a:spLocks noGrp="1"/>
          </p:cNvSpPr>
          <p:nvPr>
            <p:ph type="sldNum" sz="quarter" idx="12"/>
          </p:nvPr>
        </p:nvSpPr>
        <p:spPr/>
        <p:txBody>
          <a:bodyPr/>
          <a:lstStyle/>
          <a:p>
            <a:fld id="{9D8DF499-6D05-E04A-BB91-50383DFB9C1E}" type="slidenum">
              <a:rPr lang="en-US" smtClean="0"/>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81425" y="107133"/>
            <a:ext cx="4629150" cy="1143000"/>
          </a:xfrm>
        </p:spPr>
        <p:txBody>
          <a:bodyPr>
            <a:normAutofit fontScale="90000"/>
          </a:bodyPr>
          <a:lstStyle/>
          <a:p>
            <a:r>
              <a:rPr lang="en-IN" dirty="0"/>
              <a:t>What makes us??</a:t>
            </a:r>
            <a:br>
              <a:rPr lang="en-IN" dirty="0"/>
            </a:br>
            <a:endParaRPr lang="en-IN" dirty="0"/>
          </a:p>
        </p:txBody>
      </p:sp>
      <p:pic>
        <p:nvPicPr>
          <p:cNvPr id="6" name="Picture 4"/>
          <p:cNvPicPr>
            <a:picLocks noChangeAspect="1" noChangeArrowheads="1"/>
          </p:cNvPicPr>
          <p:nvPr/>
        </p:nvPicPr>
        <p:blipFill>
          <a:blip r:embed="rId2"/>
          <a:srcRect/>
          <a:stretch>
            <a:fillRect/>
          </a:stretch>
        </p:blipFill>
        <p:spPr bwMode="auto">
          <a:xfrm>
            <a:off x="7134754" y="954853"/>
            <a:ext cx="4332613" cy="3338243"/>
          </a:xfrm>
          <a:prstGeom prst="rect">
            <a:avLst/>
          </a:prstGeom>
          <a:noFill/>
          <a:ln w="9525">
            <a:noFill/>
            <a:miter lim="800000"/>
            <a:headEnd/>
            <a:tailEnd/>
          </a:ln>
        </p:spPr>
      </p:pic>
      <p:pic>
        <p:nvPicPr>
          <p:cNvPr id="8" name="Picture 2" descr="\\Ps3\CS1-Vol.07\50523_campbell_irdvd\final_jpeg_files%0\chap002\02_T01ElementsInBody-L.jpg"/>
          <p:cNvPicPr>
            <a:picLocks noChangeAspect="1" noChangeArrowheads="1"/>
          </p:cNvPicPr>
          <p:nvPr/>
        </p:nvPicPr>
        <p:blipFill>
          <a:blip r:embed="rId3"/>
          <a:srcRect/>
          <a:stretch>
            <a:fillRect/>
          </a:stretch>
        </p:blipFill>
        <p:spPr bwMode="auto">
          <a:xfrm>
            <a:off x="789980" y="1250133"/>
            <a:ext cx="4629150" cy="4573048"/>
          </a:xfrm>
          <a:prstGeom prst="rect">
            <a:avLst/>
          </a:prstGeom>
          <a:noFill/>
          <a:ln w="9525">
            <a:noFill/>
            <a:miter lim="800000"/>
            <a:headEnd/>
            <a:tailEnd/>
          </a:ln>
        </p:spPr>
      </p:pic>
      <p:sp>
        <p:nvSpPr>
          <p:cNvPr id="9" name="Title 1"/>
          <p:cNvSpPr txBox="1">
            <a:spLocks/>
          </p:cNvSpPr>
          <p:nvPr/>
        </p:nvSpPr>
        <p:spPr>
          <a:xfrm>
            <a:off x="6986485" y="4134089"/>
            <a:ext cx="4629150" cy="1143000"/>
          </a:xfrm>
          <a:prstGeom prst="rect">
            <a:avLst/>
          </a:prstGeom>
        </p:spPr>
        <p:txBody>
          <a:bodyPr vert="horz" lIns="68580" tIns="34290" rIns="68580" bIns="34290" rtlCol="0" anchor="ctr">
            <a:normAutofit/>
          </a:bodyPr>
          <a:lstStyle/>
          <a:p>
            <a:pPr algn="ctr">
              <a:spcBef>
                <a:spcPct val="0"/>
              </a:spcBef>
              <a:defRPr/>
            </a:pPr>
            <a:r>
              <a:rPr lang="en-IN" sz="2100" dirty="0">
                <a:latin typeface="+mj-lt"/>
                <a:ea typeface="+mj-ea"/>
                <a:cs typeface="+mj-cs"/>
              </a:rPr>
              <a:t>Where was that made?</a:t>
            </a:r>
            <a:br>
              <a:rPr lang="en-IN" sz="2100" dirty="0">
                <a:latin typeface="+mj-lt"/>
                <a:ea typeface="+mj-ea"/>
                <a:cs typeface="+mj-cs"/>
              </a:rPr>
            </a:br>
            <a:endParaRPr lang="en-IN" sz="2100" dirty="0">
              <a:latin typeface="+mj-lt"/>
              <a:ea typeface="+mj-ea"/>
              <a:cs typeface="+mj-cs"/>
            </a:endParaRPr>
          </a:p>
        </p:txBody>
      </p:sp>
      <p:sp>
        <p:nvSpPr>
          <p:cNvPr id="3" name="Date Placeholder 2">
            <a:extLst>
              <a:ext uri="{FF2B5EF4-FFF2-40B4-BE49-F238E27FC236}">
                <a16:creationId xmlns:a16="http://schemas.microsoft.com/office/drawing/2014/main" id="{73B87DAC-4442-12CC-979E-A47598EC7591}"/>
              </a:ext>
            </a:extLst>
          </p:cNvPr>
          <p:cNvSpPr>
            <a:spLocks noGrp="1"/>
          </p:cNvSpPr>
          <p:nvPr>
            <p:ph type="dt" sz="half" idx="10"/>
          </p:nvPr>
        </p:nvSpPr>
        <p:spPr/>
        <p:txBody>
          <a:bodyPr/>
          <a:lstStyle/>
          <a:p>
            <a:fld id="{E138F636-3BA9-BB40-95CA-1C247732FD9D}" type="datetime1">
              <a:rPr lang="en-IN" smtClean="0"/>
              <a:t>04/08/23</a:t>
            </a:fld>
            <a:endParaRPr lang="en-US"/>
          </a:p>
        </p:txBody>
      </p:sp>
      <p:sp>
        <p:nvSpPr>
          <p:cNvPr id="4" name="Footer Placeholder 3">
            <a:extLst>
              <a:ext uri="{FF2B5EF4-FFF2-40B4-BE49-F238E27FC236}">
                <a16:creationId xmlns:a16="http://schemas.microsoft.com/office/drawing/2014/main" id="{9CFF3F49-E173-02AB-9878-7ED1FAE7CA43}"/>
              </a:ext>
            </a:extLst>
          </p:cNvPr>
          <p:cNvSpPr>
            <a:spLocks noGrp="1"/>
          </p:cNvSpPr>
          <p:nvPr>
            <p:ph type="ftr" sz="quarter" idx="11"/>
          </p:nvPr>
        </p:nvSpPr>
        <p:spPr/>
        <p:txBody>
          <a:bodyPr/>
          <a:lstStyle/>
          <a:p>
            <a:r>
              <a:rPr lang="en-US"/>
              <a:t>BS_Biophy 2ndyr_2023</a:t>
            </a:r>
          </a:p>
        </p:txBody>
      </p:sp>
      <p:sp>
        <p:nvSpPr>
          <p:cNvPr id="5" name="Slide Number Placeholder 4">
            <a:extLst>
              <a:ext uri="{FF2B5EF4-FFF2-40B4-BE49-F238E27FC236}">
                <a16:creationId xmlns:a16="http://schemas.microsoft.com/office/drawing/2014/main" id="{5529B94D-2EA5-83C3-CEBD-FA826E558553}"/>
              </a:ext>
            </a:extLst>
          </p:cNvPr>
          <p:cNvSpPr>
            <a:spLocks noGrp="1"/>
          </p:cNvSpPr>
          <p:nvPr>
            <p:ph type="sldNum" sz="quarter" idx="12"/>
          </p:nvPr>
        </p:nvSpPr>
        <p:spPr/>
        <p:txBody>
          <a:bodyPr/>
          <a:lstStyle/>
          <a:p>
            <a:fld id="{9D8DF499-6D05-E04A-BB91-50383DFB9C1E}" type="slidenum">
              <a:rPr lang="en-US" smtClean="0"/>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781425" y="107133"/>
            <a:ext cx="4629150" cy="1143000"/>
          </a:xfrm>
          <a:prstGeom prst="rect">
            <a:avLst/>
          </a:prstGeom>
        </p:spPr>
        <p:txBody>
          <a:bodyPr vert="horz" lIns="68580" tIns="34290" rIns="68580" bIns="34290" rtlCol="0" anchor="ctr">
            <a:normAutofit/>
          </a:bodyPr>
          <a:lstStyle/>
          <a:p>
            <a:pPr algn="ctr">
              <a:spcBef>
                <a:spcPct val="0"/>
              </a:spcBef>
              <a:defRPr/>
            </a:pPr>
            <a:r>
              <a:rPr lang="en-IN" sz="3300">
                <a:latin typeface="+mj-lt"/>
                <a:ea typeface="+mj-ea"/>
                <a:cs typeface="+mj-cs"/>
              </a:rPr>
              <a:t>What makes us??</a:t>
            </a:r>
            <a:br>
              <a:rPr lang="en-IN" sz="3300">
                <a:latin typeface="+mj-lt"/>
                <a:ea typeface="+mj-ea"/>
                <a:cs typeface="+mj-cs"/>
              </a:rPr>
            </a:br>
            <a:endParaRPr lang="en-IN" sz="3300" dirty="0">
              <a:latin typeface="+mj-lt"/>
              <a:ea typeface="+mj-ea"/>
              <a:cs typeface="+mj-cs"/>
            </a:endParaRPr>
          </a:p>
        </p:txBody>
      </p:sp>
      <p:pic>
        <p:nvPicPr>
          <p:cNvPr id="7" name="Picture 2" descr="figure_01_11"/>
          <p:cNvPicPr>
            <a:picLocks noChangeAspect="1" noChangeArrowheads="1"/>
          </p:cNvPicPr>
          <p:nvPr/>
        </p:nvPicPr>
        <p:blipFill>
          <a:blip r:embed="rId2" cstate="print"/>
          <a:srcRect/>
          <a:stretch>
            <a:fillRect/>
          </a:stretch>
        </p:blipFill>
        <p:spPr bwMode="auto">
          <a:xfrm>
            <a:off x="1505490" y="944724"/>
            <a:ext cx="9628434" cy="5636594"/>
          </a:xfrm>
          <a:prstGeom prst="rect">
            <a:avLst/>
          </a:prstGeom>
          <a:noFill/>
          <a:ln w="9525">
            <a:noFill/>
            <a:miter lim="800000"/>
            <a:headEnd/>
            <a:tailEnd/>
          </a:ln>
          <a:effectLst/>
        </p:spPr>
      </p:pic>
      <p:sp>
        <p:nvSpPr>
          <p:cNvPr id="2" name="Date Placeholder 1">
            <a:extLst>
              <a:ext uri="{FF2B5EF4-FFF2-40B4-BE49-F238E27FC236}">
                <a16:creationId xmlns:a16="http://schemas.microsoft.com/office/drawing/2014/main" id="{7CAF1313-9C7F-4B33-3AD9-5291DEF44AE0}"/>
              </a:ext>
            </a:extLst>
          </p:cNvPr>
          <p:cNvSpPr>
            <a:spLocks noGrp="1"/>
          </p:cNvSpPr>
          <p:nvPr>
            <p:ph type="dt" sz="half" idx="10"/>
          </p:nvPr>
        </p:nvSpPr>
        <p:spPr/>
        <p:txBody>
          <a:bodyPr/>
          <a:lstStyle/>
          <a:p>
            <a:fld id="{D6C4FE89-15D1-3B46-BC9F-15E83B763B07}" type="datetime1">
              <a:rPr lang="en-IN" smtClean="0"/>
              <a:t>04/08/23</a:t>
            </a:fld>
            <a:endParaRPr lang="en-US"/>
          </a:p>
        </p:txBody>
      </p:sp>
      <p:sp>
        <p:nvSpPr>
          <p:cNvPr id="3" name="Footer Placeholder 2">
            <a:extLst>
              <a:ext uri="{FF2B5EF4-FFF2-40B4-BE49-F238E27FC236}">
                <a16:creationId xmlns:a16="http://schemas.microsoft.com/office/drawing/2014/main" id="{843F42AE-2EBF-C281-568B-B0D35ED2D35C}"/>
              </a:ext>
            </a:extLst>
          </p:cNvPr>
          <p:cNvSpPr>
            <a:spLocks noGrp="1"/>
          </p:cNvSpPr>
          <p:nvPr>
            <p:ph type="ftr" sz="quarter" idx="11"/>
          </p:nvPr>
        </p:nvSpPr>
        <p:spPr/>
        <p:txBody>
          <a:bodyPr/>
          <a:lstStyle/>
          <a:p>
            <a:r>
              <a:rPr lang="en-US"/>
              <a:t>BS_Biophy 2ndyr_2023</a:t>
            </a:r>
          </a:p>
        </p:txBody>
      </p:sp>
      <p:sp>
        <p:nvSpPr>
          <p:cNvPr id="5" name="Slide Number Placeholder 4">
            <a:extLst>
              <a:ext uri="{FF2B5EF4-FFF2-40B4-BE49-F238E27FC236}">
                <a16:creationId xmlns:a16="http://schemas.microsoft.com/office/drawing/2014/main" id="{FB56BE69-4A73-1901-374E-B395878678C5}"/>
              </a:ext>
            </a:extLst>
          </p:cNvPr>
          <p:cNvSpPr>
            <a:spLocks noGrp="1"/>
          </p:cNvSpPr>
          <p:nvPr>
            <p:ph type="sldNum" sz="quarter" idx="12"/>
          </p:nvPr>
        </p:nvSpPr>
        <p:spPr/>
        <p:txBody>
          <a:bodyPr/>
          <a:lstStyle/>
          <a:p>
            <a:fld id="{9D8DF499-6D05-E04A-BB91-50383DFB9C1E}" type="slidenum">
              <a:rPr lang="en-US" smtClean="0"/>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3781425" y="107133"/>
            <a:ext cx="4629150" cy="1143000"/>
          </a:xfrm>
        </p:spPr>
        <p:txBody>
          <a:bodyPr>
            <a:normAutofit fontScale="90000"/>
          </a:bodyPr>
          <a:lstStyle/>
          <a:p>
            <a:r>
              <a:rPr lang="en-IN" dirty="0"/>
              <a:t>What makes us??</a:t>
            </a:r>
            <a:br>
              <a:rPr lang="en-IN" dirty="0"/>
            </a:br>
            <a:endParaRPr lang="en-IN" dirty="0"/>
          </a:p>
        </p:txBody>
      </p:sp>
      <p:pic>
        <p:nvPicPr>
          <p:cNvPr id="6" name="Picture 2" descr="figure_01_01"/>
          <p:cNvPicPr>
            <a:picLocks noChangeAspect="1" noChangeArrowheads="1"/>
          </p:cNvPicPr>
          <p:nvPr/>
        </p:nvPicPr>
        <p:blipFill>
          <a:blip r:embed="rId2"/>
          <a:srcRect/>
          <a:stretch>
            <a:fillRect/>
          </a:stretch>
        </p:blipFill>
        <p:spPr bwMode="auto">
          <a:xfrm>
            <a:off x="1613502" y="752237"/>
            <a:ext cx="5060319" cy="6018209"/>
          </a:xfrm>
          <a:prstGeom prst="rect">
            <a:avLst/>
          </a:prstGeom>
          <a:noFill/>
          <a:ln w="9525">
            <a:noFill/>
            <a:miter lim="800000"/>
            <a:headEnd/>
            <a:tailEnd/>
          </a:ln>
          <a:effectLst/>
        </p:spPr>
      </p:pic>
      <p:sp>
        <p:nvSpPr>
          <p:cNvPr id="2" name="Date Placeholder 1">
            <a:extLst>
              <a:ext uri="{FF2B5EF4-FFF2-40B4-BE49-F238E27FC236}">
                <a16:creationId xmlns:a16="http://schemas.microsoft.com/office/drawing/2014/main" id="{0FEE0BE8-E9B8-301C-C8E1-B96FAF371224}"/>
              </a:ext>
            </a:extLst>
          </p:cNvPr>
          <p:cNvSpPr>
            <a:spLocks noGrp="1"/>
          </p:cNvSpPr>
          <p:nvPr>
            <p:ph type="dt" sz="half" idx="10"/>
          </p:nvPr>
        </p:nvSpPr>
        <p:spPr/>
        <p:txBody>
          <a:bodyPr/>
          <a:lstStyle/>
          <a:p>
            <a:fld id="{C4B24E1C-A5A3-DA4D-9B71-050DA6ECC474}" type="datetime1">
              <a:rPr lang="en-IN" smtClean="0"/>
              <a:t>04/08/23</a:t>
            </a:fld>
            <a:endParaRPr lang="en-US"/>
          </a:p>
        </p:txBody>
      </p:sp>
      <p:sp>
        <p:nvSpPr>
          <p:cNvPr id="3" name="Footer Placeholder 2">
            <a:extLst>
              <a:ext uri="{FF2B5EF4-FFF2-40B4-BE49-F238E27FC236}">
                <a16:creationId xmlns:a16="http://schemas.microsoft.com/office/drawing/2014/main" id="{2E8C4C36-563A-188F-E053-4904D3DB72FC}"/>
              </a:ext>
            </a:extLst>
          </p:cNvPr>
          <p:cNvSpPr>
            <a:spLocks noGrp="1"/>
          </p:cNvSpPr>
          <p:nvPr>
            <p:ph type="ftr" sz="quarter" idx="11"/>
          </p:nvPr>
        </p:nvSpPr>
        <p:spPr/>
        <p:txBody>
          <a:bodyPr/>
          <a:lstStyle/>
          <a:p>
            <a:r>
              <a:rPr lang="en-US"/>
              <a:t>BS_Biophy 2ndyr_2023</a:t>
            </a:r>
          </a:p>
        </p:txBody>
      </p:sp>
      <p:sp>
        <p:nvSpPr>
          <p:cNvPr id="4" name="Slide Number Placeholder 3">
            <a:extLst>
              <a:ext uri="{FF2B5EF4-FFF2-40B4-BE49-F238E27FC236}">
                <a16:creationId xmlns:a16="http://schemas.microsoft.com/office/drawing/2014/main" id="{14E69F9B-3903-2701-B32A-B11D39203D0D}"/>
              </a:ext>
            </a:extLst>
          </p:cNvPr>
          <p:cNvSpPr>
            <a:spLocks noGrp="1"/>
          </p:cNvSpPr>
          <p:nvPr>
            <p:ph type="sldNum" sz="quarter" idx="12"/>
          </p:nvPr>
        </p:nvSpPr>
        <p:spPr/>
        <p:txBody>
          <a:bodyPr/>
          <a:lstStyle/>
          <a:p>
            <a:fld id="{9D8DF499-6D05-E04A-BB91-50383DFB9C1E}" type="slidenum">
              <a:rPr lang="en-US" smtClean="0"/>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Synthetic life</a:t>
            </a:r>
          </a:p>
        </p:txBody>
      </p:sp>
      <p:sp>
        <p:nvSpPr>
          <p:cNvPr id="4" name="Rectangle 3"/>
          <p:cNvSpPr/>
          <p:nvPr/>
        </p:nvSpPr>
        <p:spPr>
          <a:xfrm>
            <a:off x="4060017" y="3964786"/>
            <a:ext cx="4286280" cy="230832"/>
          </a:xfrm>
          <a:prstGeom prst="rect">
            <a:avLst/>
          </a:prstGeom>
        </p:spPr>
        <p:txBody>
          <a:bodyPr wrap="square">
            <a:spAutoFit/>
          </a:bodyPr>
          <a:lstStyle/>
          <a:p>
            <a:r>
              <a:rPr lang="en-IN" sz="900" dirty="0"/>
              <a:t>http://www.nytimes.com/2010/06/01/science/01angi.html?pagewanted=all&amp;_r=0</a:t>
            </a:r>
          </a:p>
        </p:txBody>
      </p:sp>
      <p:pic>
        <p:nvPicPr>
          <p:cNvPr id="19458" name="Picture 2" descr="http://graphics8.nytimes.com/images/2010/06/01/science/01angi/01angi-articleLarge.jpg"/>
          <p:cNvPicPr>
            <a:picLocks noChangeAspect="1" noChangeArrowheads="1"/>
          </p:cNvPicPr>
          <p:nvPr/>
        </p:nvPicPr>
        <p:blipFill>
          <a:blip r:embed="rId2"/>
          <a:srcRect/>
          <a:stretch>
            <a:fillRect/>
          </a:stretch>
        </p:blipFill>
        <p:spPr bwMode="auto">
          <a:xfrm>
            <a:off x="4274332" y="1660911"/>
            <a:ext cx="3845719" cy="2019301"/>
          </a:xfrm>
          <a:prstGeom prst="rect">
            <a:avLst/>
          </a:prstGeom>
          <a:noFill/>
        </p:spPr>
      </p:pic>
      <p:sp>
        <p:nvSpPr>
          <p:cNvPr id="6" name="Rectangle 5"/>
          <p:cNvSpPr/>
          <p:nvPr/>
        </p:nvSpPr>
        <p:spPr>
          <a:xfrm>
            <a:off x="4060017" y="3750471"/>
            <a:ext cx="3857652" cy="300082"/>
          </a:xfrm>
          <a:prstGeom prst="rect">
            <a:avLst/>
          </a:prstGeom>
        </p:spPr>
        <p:txBody>
          <a:bodyPr wrap="square">
            <a:spAutoFit/>
          </a:bodyPr>
          <a:lstStyle/>
          <a:p>
            <a:r>
              <a:rPr lang="en-IN" sz="1350" dirty="0"/>
              <a:t>Peering Over the Fortress That Is the Mighty Cell</a:t>
            </a:r>
          </a:p>
        </p:txBody>
      </p:sp>
      <p:sp>
        <p:nvSpPr>
          <p:cNvPr id="7" name="Rectangle 6"/>
          <p:cNvSpPr/>
          <p:nvPr/>
        </p:nvSpPr>
        <p:spPr>
          <a:xfrm>
            <a:off x="284717" y="4995174"/>
            <a:ext cx="3857652" cy="507831"/>
          </a:xfrm>
          <a:prstGeom prst="rect">
            <a:avLst/>
          </a:prstGeom>
        </p:spPr>
        <p:txBody>
          <a:bodyPr wrap="square">
            <a:spAutoFit/>
          </a:bodyPr>
          <a:lstStyle/>
          <a:p>
            <a:r>
              <a:rPr lang="en-IN" sz="1350" dirty="0"/>
              <a:t>https://www.ted.com/talks/craig_venter_unveils_synthetic_life</a:t>
            </a:r>
          </a:p>
        </p:txBody>
      </p:sp>
      <p:sp>
        <p:nvSpPr>
          <p:cNvPr id="9" name="TextBox 8"/>
          <p:cNvSpPr txBox="1"/>
          <p:nvPr/>
        </p:nvSpPr>
        <p:spPr>
          <a:xfrm>
            <a:off x="263353" y="5629909"/>
            <a:ext cx="4519571" cy="923330"/>
          </a:xfrm>
          <a:prstGeom prst="rect">
            <a:avLst/>
          </a:prstGeom>
          <a:solidFill>
            <a:schemeClr val="accent5">
              <a:lumMod val="20000"/>
              <a:lumOff val="80000"/>
            </a:schemeClr>
          </a:solidFill>
        </p:spPr>
        <p:txBody>
          <a:bodyPr wrap="none" rtlCol="0">
            <a:spAutoFit/>
          </a:bodyPr>
          <a:lstStyle/>
          <a:p>
            <a:pPr>
              <a:buFont typeface="Arial" pitchFamily="34" charset="0"/>
              <a:buChar char="•"/>
            </a:pPr>
            <a:r>
              <a:rPr lang="en-IN" sz="1350" dirty="0"/>
              <a:t>A bag of chemicals?</a:t>
            </a:r>
          </a:p>
          <a:p>
            <a:pPr>
              <a:buFont typeface="Arial" pitchFamily="34" charset="0"/>
              <a:buChar char="•"/>
            </a:pPr>
            <a:r>
              <a:rPr lang="en-IN" sz="1350" dirty="0"/>
              <a:t>What’s so special?</a:t>
            </a:r>
          </a:p>
          <a:p>
            <a:pPr>
              <a:buFont typeface="Arial" pitchFamily="34" charset="0"/>
              <a:buChar char="•"/>
            </a:pPr>
            <a:endParaRPr lang="en-IN" sz="1350" dirty="0"/>
          </a:p>
          <a:p>
            <a:pPr>
              <a:buFont typeface="Arial" pitchFamily="34" charset="0"/>
              <a:buChar char="•"/>
            </a:pPr>
            <a:r>
              <a:rPr lang="en-IN" sz="1350" dirty="0"/>
              <a:t>How do we understand/explain the net behaviour of this bag</a:t>
            </a:r>
          </a:p>
        </p:txBody>
      </p:sp>
      <p:sp>
        <p:nvSpPr>
          <p:cNvPr id="5" name="TextBox 4">
            <a:extLst>
              <a:ext uri="{FF2B5EF4-FFF2-40B4-BE49-F238E27FC236}">
                <a16:creationId xmlns:a16="http://schemas.microsoft.com/office/drawing/2014/main" id="{2F7A08A2-7098-9261-C319-232ECEAE66ED}"/>
              </a:ext>
            </a:extLst>
          </p:cNvPr>
          <p:cNvSpPr txBox="1"/>
          <p:nvPr/>
        </p:nvSpPr>
        <p:spPr>
          <a:xfrm>
            <a:off x="5988843" y="5112798"/>
            <a:ext cx="6092456" cy="923330"/>
          </a:xfrm>
          <a:prstGeom prst="rect">
            <a:avLst/>
          </a:prstGeom>
          <a:noFill/>
        </p:spPr>
        <p:txBody>
          <a:bodyPr wrap="square">
            <a:spAutoFit/>
          </a:bodyPr>
          <a:lstStyle/>
          <a:p>
            <a:r>
              <a:rPr lang="en-IN" sz="1350" dirty="0">
                <a:solidFill>
                  <a:srgbClr val="363636"/>
                </a:solidFill>
                <a:latin typeface="nyt-imperial"/>
              </a:rPr>
              <a:t>When the Venter team inserted the synthetic version of the </a:t>
            </a:r>
            <a:r>
              <a:rPr lang="en-IN" sz="1350" u="sng" dirty="0">
                <a:latin typeface="nyt-imperial"/>
                <a:hlinkClick r:id="rId3" tooltip="About the bacterium."/>
              </a:rPr>
              <a:t>Mycoplasma mycoides</a:t>
            </a:r>
            <a:r>
              <a:rPr lang="en-IN" sz="1350" dirty="0">
                <a:solidFill>
                  <a:srgbClr val="363636"/>
                </a:solidFill>
                <a:latin typeface="nyt-imperial"/>
              </a:rPr>
              <a:t> genome into the cellular housing of the </a:t>
            </a:r>
            <a:r>
              <a:rPr lang="en-IN" sz="1350" u="sng" dirty="0">
                <a:latin typeface="nyt-imperial"/>
                <a:hlinkClick r:id="rId4" tooltip="About the bacterium."/>
              </a:rPr>
              <a:t>Mycoplasma capricolum</a:t>
            </a:r>
            <a:r>
              <a:rPr lang="en-IN" sz="1350" dirty="0">
                <a:solidFill>
                  <a:srgbClr val="363636"/>
                </a:solidFill>
                <a:latin typeface="nyt-imperial"/>
              </a:rPr>
              <a:t> bacterium, the newcomer took full advantage of the resident cytoplasmic wares. </a:t>
            </a:r>
            <a:endParaRPr lang="en-US" sz="1350" dirty="0"/>
          </a:p>
        </p:txBody>
      </p:sp>
      <p:sp>
        <p:nvSpPr>
          <p:cNvPr id="10" name="TextBox 9">
            <a:extLst>
              <a:ext uri="{FF2B5EF4-FFF2-40B4-BE49-F238E27FC236}">
                <a16:creationId xmlns:a16="http://schemas.microsoft.com/office/drawing/2014/main" id="{7265D42F-D6F2-80DB-FBCA-FB7881EC92B4}"/>
              </a:ext>
            </a:extLst>
          </p:cNvPr>
          <p:cNvSpPr txBox="1"/>
          <p:nvPr/>
        </p:nvSpPr>
        <p:spPr>
          <a:xfrm>
            <a:off x="8370275" y="3791661"/>
            <a:ext cx="899605" cy="300082"/>
          </a:xfrm>
          <a:prstGeom prst="rect">
            <a:avLst/>
          </a:prstGeom>
          <a:noFill/>
        </p:spPr>
        <p:txBody>
          <a:bodyPr wrap="none" rtlCol="0">
            <a:spAutoFit/>
          </a:bodyPr>
          <a:lstStyle/>
          <a:p>
            <a:r>
              <a:rPr lang="en-US" sz="1350" dirty="0"/>
              <a:t>June 2010</a:t>
            </a:r>
          </a:p>
        </p:txBody>
      </p:sp>
      <p:sp>
        <p:nvSpPr>
          <p:cNvPr id="3" name="Date Placeholder 2">
            <a:extLst>
              <a:ext uri="{FF2B5EF4-FFF2-40B4-BE49-F238E27FC236}">
                <a16:creationId xmlns:a16="http://schemas.microsoft.com/office/drawing/2014/main" id="{01F3D645-96BE-88D4-19D9-666F5F328CD6}"/>
              </a:ext>
            </a:extLst>
          </p:cNvPr>
          <p:cNvSpPr>
            <a:spLocks noGrp="1"/>
          </p:cNvSpPr>
          <p:nvPr>
            <p:ph type="dt" sz="half" idx="10"/>
          </p:nvPr>
        </p:nvSpPr>
        <p:spPr/>
        <p:txBody>
          <a:bodyPr/>
          <a:lstStyle/>
          <a:p>
            <a:fld id="{8CDDCA63-AEB3-AC44-9FE3-C9B780C19608}" type="datetime1">
              <a:rPr lang="en-IN" smtClean="0"/>
              <a:t>04/08/23</a:t>
            </a:fld>
            <a:endParaRPr lang="en-US"/>
          </a:p>
        </p:txBody>
      </p:sp>
      <p:sp>
        <p:nvSpPr>
          <p:cNvPr id="11" name="Footer Placeholder 10">
            <a:extLst>
              <a:ext uri="{FF2B5EF4-FFF2-40B4-BE49-F238E27FC236}">
                <a16:creationId xmlns:a16="http://schemas.microsoft.com/office/drawing/2014/main" id="{CC072085-8F40-2F7E-83E4-3FF279489296}"/>
              </a:ext>
            </a:extLst>
          </p:cNvPr>
          <p:cNvSpPr>
            <a:spLocks noGrp="1"/>
          </p:cNvSpPr>
          <p:nvPr>
            <p:ph type="ftr" sz="quarter" idx="11"/>
          </p:nvPr>
        </p:nvSpPr>
        <p:spPr/>
        <p:txBody>
          <a:bodyPr/>
          <a:lstStyle/>
          <a:p>
            <a:r>
              <a:rPr lang="en-US"/>
              <a:t>BS_Biophy 2ndyr_2023</a:t>
            </a:r>
          </a:p>
        </p:txBody>
      </p:sp>
      <p:sp>
        <p:nvSpPr>
          <p:cNvPr id="12" name="Slide Number Placeholder 11">
            <a:extLst>
              <a:ext uri="{FF2B5EF4-FFF2-40B4-BE49-F238E27FC236}">
                <a16:creationId xmlns:a16="http://schemas.microsoft.com/office/drawing/2014/main" id="{B5D6B23E-C645-C062-8EA5-3FA176F1FE87}"/>
              </a:ext>
            </a:extLst>
          </p:cNvPr>
          <p:cNvSpPr>
            <a:spLocks noGrp="1"/>
          </p:cNvSpPr>
          <p:nvPr>
            <p:ph type="sldNum" sz="quarter" idx="12"/>
          </p:nvPr>
        </p:nvSpPr>
        <p:spPr/>
        <p:txBody>
          <a:bodyPr/>
          <a:lstStyle/>
          <a:p>
            <a:fld id="{9D8DF499-6D05-E04A-BB91-50383DFB9C1E}" type="slidenum">
              <a:rPr lang="en-US" smtClean="0"/>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81425" y="160712"/>
            <a:ext cx="4629150" cy="1143000"/>
          </a:xfrm>
        </p:spPr>
        <p:txBody>
          <a:bodyPr/>
          <a:lstStyle/>
          <a:p>
            <a:r>
              <a:rPr lang="en-IN" dirty="0"/>
              <a:t>Biophysics</a:t>
            </a:r>
          </a:p>
        </p:txBody>
      </p:sp>
      <p:pic>
        <p:nvPicPr>
          <p:cNvPr id="15" name="Picture 3" descr="figure_02_05"/>
          <p:cNvPicPr>
            <a:picLocks noChangeAspect="1" noChangeArrowheads="1"/>
          </p:cNvPicPr>
          <p:nvPr/>
        </p:nvPicPr>
        <p:blipFill>
          <a:blip r:embed="rId2" cstate="print"/>
          <a:srcRect/>
          <a:stretch>
            <a:fillRect/>
          </a:stretch>
        </p:blipFill>
        <p:spPr bwMode="auto">
          <a:xfrm>
            <a:off x="575355" y="1373965"/>
            <a:ext cx="3780420" cy="3737682"/>
          </a:xfrm>
          <a:prstGeom prst="rect">
            <a:avLst/>
          </a:prstGeom>
          <a:noFill/>
          <a:ln w="9525">
            <a:noFill/>
            <a:miter lim="800000"/>
            <a:headEnd/>
            <a:tailEnd/>
          </a:ln>
        </p:spPr>
      </p:pic>
      <p:pic>
        <p:nvPicPr>
          <p:cNvPr id="16" name="Picture 2" descr="figure_06_03"/>
          <p:cNvPicPr>
            <a:picLocks noChangeAspect="1" noChangeArrowheads="1"/>
          </p:cNvPicPr>
          <p:nvPr/>
        </p:nvPicPr>
        <p:blipFill>
          <a:blip r:embed="rId3"/>
          <a:srcRect/>
          <a:stretch>
            <a:fillRect/>
          </a:stretch>
        </p:blipFill>
        <p:spPr bwMode="auto">
          <a:xfrm>
            <a:off x="8502779" y="2997193"/>
            <a:ext cx="3030199" cy="3119322"/>
          </a:xfrm>
          <a:prstGeom prst="rect">
            <a:avLst/>
          </a:prstGeom>
          <a:noFill/>
          <a:ln w="9525">
            <a:noFill/>
            <a:miter lim="800000"/>
            <a:headEnd/>
            <a:tailEnd/>
          </a:ln>
        </p:spPr>
      </p:pic>
      <p:sp>
        <p:nvSpPr>
          <p:cNvPr id="18" name="TextBox 17"/>
          <p:cNvSpPr txBox="1"/>
          <p:nvPr/>
        </p:nvSpPr>
        <p:spPr>
          <a:xfrm>
            <a:off x="1073442" y="540385"/>
            <a:ext cx="2303875" cy="507831"/>
          </a:xfrm>
          <a:prstGeom prst="rect">
            <a:avLst/>
          </a:prstGeom>
          <a:noFill/>
        </p:spPr>
        <p:txBody>
          <a:bodyPr wrap="square" rtlCol="0">
            <a:spAutoFit/>
          </a:bodyPr>
          <a:lstStyle/>
          <a:p>
            <a:pPr algn="ctr"/>
            <a:r>
              <a:rPr lang="en-IN" sz="1350" dirty="0"/>
              <a:t>Measuring: New methods to see/measure better</a:t>
            </a:r>
          </a:p>
        </p:txBody>
      </p:sp>
      <p:sp>
        <p:nvSpPr>
          <p:cNvPr id="19" name="TextBox 18"/>
          <p:cNvSpPr txBox="1"/>
          <p:nvPr/>
        </p:nvSpPr>
        <p:spPr>
          <a:xfrm>
            <a:off x="10090672" y="191212"/>
            <a:ext cx="979755" cy="300082"/>
          </a:xfrm>
          <a:prstGeom prst="rect">
            <a:avLst/>
          </a:prstGeom>
          <a:noFill/>
        </p:spPr>
        <p:txBody>
          <a:bodyPr wrap="none" rtlCol="0">
            <a:spAutoFit/>
          </a:bodyPr>
          <a:lstStyle/>
          <a:p>
            <a:r>
              <a:rPr lang="en-IN" sz="1350" dirty="0"/>
              <a:t>Modelling: </a:t>
            </a:r>
          </a:p>
        </p:txBody>
      </p:sp>
      <p:sp>
        <p:nvSpPr>
          <p:cNvPr id="20" name="TextBox 19"/>
          <p:cNvSpPr txBox="1"/>
          <p:nvPr/>
        </p:nvSpPr>
        <p:spPr>
          <a:xfrm>
            <a:off x="9569207" y="6398053"/>
            <a:ext cx="2021451" cy="300082"/>
          </a:xfrm>
          <a:prstGeom prst="rect">
            <a:avLst/>
          </a:prstGeom>
          <a:noFill/>
        </p:spPr>
        <p:txBody>
          <a:bodyPr wrap="none" rtlCol="0">
            <a:spAutoFit/>
          </a:bodyPr>
          <a:lstStyle/>
          <a:p>
            <a:r>
              <a:rPr lang="en-IN" sz="1350" dirty="0"/>
              <a:t>Looks different than F=ma</a:t>
            </a:r>
          </a:p>
        </p:txBody>
      </p:sp>
      <p:sp>
        <p:nvSpPr>
          <p:cNvPr id="21" name="TextBox 20"/>
          <p:cNvSpPr txBox="1"/>
          <p:nvPr/>
        </p:nvSpPr>
        <p:spPr>
          <a:xfrm>
            <a:off x="129773" y="5622815"/>
            <a:ext cx="4760711" cy="1131079"/>
          </a:xfrm>
          <a:prstGeom prst="rect">
            <a:avLst/>
          </a:prstGeom>
          <a:noFill/>
        </p:spPr>
        <p:txBody>
          <a:bodyPr wrap="square" rtlCol="0">
            <a:spAutoFit/>
          </a:bodyPr>
          <a:lstStyle/>
          <a:p>
            <a:pPr algn="ctr"/>
            <a:r>
              <a:rPr lang="en-IN" sz="1350" dirty="0">
                <a:solidFill>
                  <a:srgbClr val="7030A0"/>
                </a:solidFill>
              </a:rPr>
              <a:t>Molecules</a:t>
            </a:r>
          </a:p>
          <a:p>
            <a:pPr algn="ctr"/>
            <a:r>
              <a:rPr lang="en-IN" sz="1350" dirty="0">
                <a:solidFill>
                  <a:srgbClr val="7030A0"/>
                </a:solidFill>
              </a:rPr>
              <a:t>Structures</a:t>
            </a:r>
          </a:p>
          <a:p>
            <a:pPr algn="ctr"/>
            <a:r>
              <a:rPr lang="en-IN" sz="1350" dirty="0">
                <a:solidFill>
                  <a:srgbClr val="7030A0"/>
                </a:solidFill>
              </a:rPr>
              <a:t>Cells</a:t>
            </a:r>
          </a:p>
          <a:p>
            <a:pPr algn="ctr"/>
            <a:r>
              <a:rPr lang="en-IN" sz="1350" dirty="0">
                <a:solidFill>
                  <a:srgbClr val="7030A0"/>
                </a:solidFill>
              </a:rPr>
              <a:t>Populations</a:t>
            </a:r>
          </a:p>
          <a:p>
            <a:pPr algn="ctr"/>
            <a:r>
              <a:rPr lang="en-IN" sz="1350" dirty="0">
                <a:solidFill>
                  <a:srgbClr val="7030A0"/>
                </a:solidFill>
              </a:rPr>
              <a:t>Networks</a:t>
            </a:r>
          </a:p>
        </p:txBody>
      </p:sp>
      <p:grpSp>
        <p:nvGrpSpPr>
          <p:cNvPr id="3" name="Group 24"/>
          <p:cNvGrpSpPr/>
          <p:nvPr/>
        </p:nvGrpSpPr>
        <p:grpSpPr>
          <a:xfrm>
            <a:off x="8410575" y="540385"/>
            <a:ext cx="2926221" cy="2246135"/>
            <a:chOff x="4279900" y="2438400"/>
            <a:chExt cx="2501900" cy="2057400"/>
          </a:xfrm>
        </p:grpSpPr>
        <p:pic>
          <p:nvPicPr>
            <p:cNvPr id="17" name="Picture 5" descr="lec24p10"/>
            <p:cNvPicPr>
              <a:picLocks noChangeAspect="1" noChangeArrowheads="1"/>
            </p:cNvPicPr>
            <p:nvPr/>
          </p:nvPicPr>
          <p:blipFill>
            <a:blip r:embed="rId4"/>
            <a:srcRect t="19781" b="18619"/>
            <a:stretch>
              <a:fillRect/>
            </a:stretch>
          </p:blipFill>
          <p:spPr bwMode="auto">
            <a:xfrm>
              <a:off x="4279900" y="2438400"/>
              <a:ext cx="2501900" cy="2057400"/>
            </a:xfrm>
            <a:prstGeom prst="rect">
              <a:avLst/>
            </a:prstGeom>
            <a:noFill/>
            <a:ln w="9525">
              <a:noFill/>
              <a:miter lim="800000"/>
              <a:headEnd/>
              <a:tailEnd/>
            </a:ln>
          </p:spPr>
        </p:pic>
        <p:sp>
          <p:nvSpPr>
            <p:cNvPr id="22" name="Rectangle 21"/>
            <p:cNvSpPr/>
            <p:nvPr/>
          </p:nvSpPr>
          <p:spPr>
            <a:xfrm>
              <a:off x="6000768" y="3357554"/>
              <a:ext cx="571504" cy="7143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23" name="Rectangle 22"/>
            <p:cNvSpPr/>
            <p:nvPr/>
          </p:nvSpPr>
          <p:spPr>
            <a:xfrm>
              <a:off x="5229238" y="3708394"/>
              <a:ext cx="71438" cy="4286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sp>
          <p:nvSpPr>
            <p:cNvPr id="24" name="Rectangle 23"/>
            <p:cNvSpPr/>
            <p:nvPr/>
          </p:nvSpPr>
          <p:spPr>
            <a:xfrm>
              <a:off x="5214950" y="4170360"/>
              <a:ext cx="119064" cy="682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p>
          </p:txBody>
        </p:sp>
      </p:grpSp>
      <p:sp>
        <p:nvSpPr>
          <p:cNvPr id="4" name="Date Placeholder 3">
            <a:extLst>
              <a:ext uri="{FF2B5EF4-FFF2-40B4-BE49-F238E27FC236}">
                <a16:creationId xmlns:a16="http://schemas.microsoft.com/office/drawing/2014/main" id="{C2D1D72F-7C40-5642-76C7-23CD1126DD01}"/>
              </a:ext>
            </a:extLst>
          </p:cNvPr>
          <p:cNvSpPr>
            <a:spLocks noGrp="1"/>
          </p:cNvSpPr>
          <p:nvPr>
            <p:ph type="dt" sz="half" idx="10"/>
          </p:nvPr>
        </p:nvSpPr>
        <p:spPr/>
        <p:txBody>
          <a:bodyPr/>
          <a:lstStyle/>
          <a:p>
            <a:fld id="{97EF34D4-6D23-7544-85C3-29EA43BB0F25}" type="datetime1">
              <a:rPr lang="en-IN" smtClean="0"/>
              <a:t>04/08/23</a:t>
            </a:fld>
            <a:endParaRPr lang="en-US"/>
          </a:p>
        </p:txBody>
      </p:sp>
      <p:sp>
        <p:nvSpPr>
          <p:cNvPr id="5" name="Footer Placeholder 4">
            <a:extLst>
              <a:ext uri="{FF2B5EF4-FFF2-40B4-BE49-F238E27FC236}">
                <a16:creationId xmlns:a16="http://schemas.microsoft.com/office/drawing/2014/main" id="{ABED356A-36AF-C767-50E5-B44A7EA926D6}"/>
              </a:ext>
            </a:extLst>
          </p:cNvPr>
          <p:cNvSpPr>
            <a:spLocks noGrp="1"/>
          </p:cNvSpPr>
          <p:nvPr>
            <p:ph type="ftr" sz="quarter" idx="11"/>
          </p:nvPr>
        </p:nvSpPr>
        <p:spPr/>
        <p:txBody>
          <a:bodyPr/>
          <a:lstStyle/>
          <a:p>
            <a:r>
              <a:rPr lang="en-US"/>
              <a:t>BS_Biophy 2ndyr_2023</a:t>
            </a:r>
          </a:p>
        </p:txBody>
      </p:sp>
      <p:sp>
        <p:nvSpPr>
          <p:cNvPr id="6" name="Slide Number Placeholder 5">
            <a:extLst>
              <a:ext uri="{FF2B5EF4-FFF2-40B4-BE49-F238E27FC236}">
                <a16:creationId xmlns:a16="http://schemas.microsoft.com/office/drawing/2014/main" id="{9932FD65-94F9-0D15-7875-2BE790531DC6}"/>
              </a:ext>
            </a:extLst>
          </p:cNvPr>
          <p:cNvSpPr>
            <a:spLocks noGrp="1"/>
          </p:cNvSpPr>
          <p:nvPr>
            <p:ph type="sldNum" sz="quarter" idx="12"/>
          </p:nvPr>
        </p:nvSpPr>
        <p:spPr/>
        <p:txBody>
          <a:bodyPr/>
          <a:lstStyle/>
          <a:p>
            <a:fld id="{9D8DF499-6D05-E04A-BB91-50383DFB9C1E}" type="slidenum">
              <a:rPr lang="en-US" smtClean="0"/>
              <a:t>9</a:t>
            </a:fld>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839</Words>
  <Application>Microsoft Macintosh PowerPoint</Application>
  <PresentationFormat>Widescreen</PresentationFormat>
  <Paragraphs>152</Paragraphs>
  <Slides>26</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-apple-system</vt:lpstr>
      <vt:lpstr>Arial</vt:lpstr>
      <vt:lpstr>Calibri</vt:lpstr>
      <vt:lpstr>Calibri Light</vt:lpstr>
      <vt:lpstr>Cantarell</vt:lpstr>
      <vt:lpstr>nyt-imperial</vt:lpstr>
      <vt:lpstr>Office Theme</vt:lpstr>
      <vt:lpstr>PowerPoint Presentation</vt:lpstr>
      <vt:lpstr>Biophysics</vt:lpstr>
      <vt:lpstr>Syllabus</vt:lpstr>
      <vt:lpstr>Biophysics</vt:lpstr>
      <vt:lpstr>What makes us?? </vt:lpstr>
      <vt:lpstr>PowerPoint Presentation</vt:lpstr>
      <vt:lpstr>What makes us?? </vt:lpstr>
      <vt:lpstr>Synthetic life</vt:lpstr>
      <vt:lpstr>Biophysics</vt:lpstr>
      <vt:lpstr>Take a macromolecule</vt:lpstr>
      <vt:lpstr>Take a cell</vt:lpstr>
      <vt:lpstr>The Spring in biology</vt:lpstr>
      <vt:lpstr>The role of estimates</vt:lpstr>
      <vt:lpstr>Different sizes</vt:lpstr>
      <vt:lpstr>PowerPoint Presentation</vt:lpstr>
      <vt:lpstr>A. Concentration, pH, interparticle distances</vt:lpstr>
      <vt:lpstr>A. Concentration, pH, interparticle distances</vt:lpstr>
      <vt:lpstr>PowerPoint Presentation</vt:lpstr>
      <vt:lpstr>1 molecule in 1 E coli = ? Concentration?</vt:lpstr>
      <vt:lpstr>PowerPoint Presentation</vt:lpstr>
      <vt:lpstr>PowerPoint Presentation</vt:lpstr>
      <vt:lpstr>PowerPoint Presentation</vt:lpstr>
      <vt:lpstr>PowerPoint Presentation</vt:lpstr>
      <vt:lpstr>PowerPoint Presentation</vt:lpstr>
      <vt:lpstr>More estimates</vt:lpstr>
      <vt:lpstr>Fluctuations are incessant – cannot be ignored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bidisha sinha</dc:creator>
  <cp:lastModifiedBy>bidisha sinha</cp:lastModifiedBy>
  <cp:revision>1</cp:revision>
  <dcterms:created xsi:type="dcterms:W3CDTF">2023-08-04T04:45:26Z</dcterms:created>
  <dcterms:modified xsi:type="dcterms:W3CDTF">2023-08-04T04:46:11Z</dcterms:modified>
</cp:coreProperties>
</file>

<file path=docProps/thumbnail.jpeg>
</file>